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8"/>
  </p:notesMasterIdLst>
  <p:sldIdLst>
    <p:sldId id="299" r:id="rId2"/>
    <p:sldId id="300" r:id="rId3"/>
    <p:sldId id="301" r:id="rId4"/>
    <p:sldId id="302" r:id="rId5"/>
    <p:sldId id="303" r:id="rId6"/>
    <p:sldId id="304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ászló Gönczi" initials="LG" lastIdx="1" clrIdx="0">
    <p:extLst>
      <p:ext uri="{19B8F6BF-5375-455C-9EA6-DF929625EA0E}">
        <p15:presenceInfo xmlns:p15="http://schemas.microsoft.com/office/powerpoint/2012/main" userId="S::gonczi.laszlo@dunaterasz.hu::437423e1-0498-4c34-88d9-c65aad169d2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Világos stílus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Közepesen sötét stílus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3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39AD14-8027-4018-984D-63E3E686EB3C}" type="datetimeFigureOut">
              <a:rPr lang="hu-HU" smtClean="0"/>
              <a:t>2021. 02. 20.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FD3AC3-8FC8-41E2-ADE9-B62684AD227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43120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2750-3B79-43F2-B20B-E33305658E2A}" type="datetimeFigureOut">
              <a:rPr lang="hu-HU" smtClean="0"/>
              <a:t>2021. 02. 20.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6A6B-11D6-4A1A-9F07-556770211A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2786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2750-3B79-43F2-B20B-E33305658E2A}" type="datetimeFigureOut">
              <a:rPr lang="hu-HU" smtClean="0"/>
              <a:t>2021. 02. 20.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6A6B-11D6-4A1A-9F07-556770211A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01808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2750-3B79-43F2-B20B-E33305658E2A}" type="datetimeFigureOut">
              <a:rPr lang="hu-HU" smtClean="0"/>
              <a:t>2021. 02. 20.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6A6B-11D6-4A1A-9F07-556770211A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44450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2750-3B79-43F2-B20B-E33305658E2A}" type="datetimeFigureOut">
              <a:rPr lang="hu-HU" smtClean="0"/>
              <a:t>2021. 02. 20.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6A6B-11D6-4A1A-9F07-556770211A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6323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2750-3B79-43F2-B20B-E33305658E2A}" type="datetimeFigureOut">
              <a:rPr lang="hu-HU" smtClean="0"/>
              <a:t>2021. 02. 20.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6A6B-11D6-4A1A-9F07-556770211A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76348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2750-3B79-43F2-B20B-E33305658E2A}" type="datetimeFigureOut">
              <a:rPr lang="hu-HU" smtClean="0"/>
              <a:t>2021. 02. 20.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6A6B-11D6-4A1A-9F07-556770211A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90606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2750-3B79-43F2-B20B-E33305658E2A}" type="datetimeFigureOut">
              <a:rPr lang="hu-HU" smtClean="0"/>
              <a:t>2021. 02. 20.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6A6B-11D6-4A1A-9F07-556770211A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16165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2750-3B79-43F2-B20B-E33305658E2A}" type="datetimeFigureOut">
              <a:rPr lang="hu-HU" smtClean="0"/>
              <a:t>2021. 02. 20.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6A6B-11D6-4A1A-9F07-556770211A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49557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2750-3B79-43F2-B20B-E33305658E2A}" type="datetimeFigureOut">
              <a:rPr lang="hu-HU" smtClean="0"/>
              <a:t>2021. 02. 20.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6A6B-11D6-4A1A-9F07-556770211A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39081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2750-3B79-43F2-B20B-E33305658E2A}" type="datetimeFigureOut">
              <a:rPr lang="hu-HU" smtClean="0"/>
              <a:t>2021. 02. 20.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6A6B-11D6-4A1A-9F07-556770211A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9575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2750-3B79-43F2-B20B-E33305658E2A}" type="datetimeFigureOut">
              <a:rPr lang="hu-HU" smtClean="0"/>
              <a:t>2021. 02. 20.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6A6B-11D6-4A1A-9F07-556770211A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98735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92750-3B79-43F2-B20B-E33305658E2A}" type="datetimeFigureOut">
              <a:rPr lang="hu-HU" smtClean="0"/>
              <a:t>2021. 02. 20.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36A6B-11D6-4A1A-9F07-556770211A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7942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04D3AD1-BA6A-4787-B683-E7FFE1138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hu-HU" sz="8800" dirty="0"/>
            </a:br>
            <a:br>
              <a:rPr lang="hu-HU" sz="8800" dirty="0"/>
            </a:br>
            <a:br>
              <a:rPr lang="hu-HU" sz="8800" dirty="0"/>
            </a:br>
            <a:br>
              <a:rPr lang="hu-HU" sz="8800" b="1" dirty="0">
                <a:solidFill>
                  <a:srgbClr val="9966FF"/>
                </a:solidFill>
              </a:rPr>
            </a:br>
            <a:br>
              <a:rPr lang="hu-HU" sz="8800" dirty="0"/>
            </a:br>
            <a:r>
              <a:rPr lang="hu-HU" sz="8800" b="1" dirty="0">
                <a:solidFill>
                  <a:srgbClr val="9966FF"/>
                </a:solidFill>
              </a:rPr>
              <a:t> Kovács Attila</a:t>
            </a:r>
            <a:br>
              <a:rPr lang="hu-HU" sz="8800" dirty="0"/>
            </a:br>
            <a:br>
              <a:rPr lang="hu-HU" sz="8800" dirty="0"/>
            </a:br>
            <a:br>
              <a:rPr lang="hu-HU" sz="8800" dirty="0"/>
            </a:br>
            <a:br>
              <a:rPr lang="hu-HU" sz="8800" dirty="0"/>
            </a:br>
            <a:r>
              <a:rPr lang="hu-HU" sz="6000" dirty="0"/>
              <a:t>A  Horizon </a:t>
            </a:r>
            <a:r>
              <a:rPr lang="hu-HU" sz="6000" dirty="0" err="1"/>
              <a:t>Development</a:t>
            </a:r>
            <a:r>
              <a:rPr lang="hu-HU" sz="6000" dirty="0"/>
              <a:t> alapítója és ügyvezető partnere</a:t>
            </a:r>
            <a:br>
              <a:rPr lang="hu-HU" sz="6000" dirty="0"/>
            </a:br>
            <a:r>
              <a:rPr lang="hu-HU" sz="6000" dirty="0"/>
              <a:t>emlékére</a:t>
            </a:r>
            <a:br>
              <a:rPr lang="hu-HU" sz="6000" dirty="0"/>
            </a:br>
            <a:endParaRPr lang="hu-HU" sz="6000" dirty="0"/>
          </a:p>
        </p:txBody>
      </p:sp>
      <p:pic>
        <p:nvPicPr>
          <p:cNvPr id="4" name="Kép 3" descr="A képen személy, férfi, régebbi látható&#10;&#10;Automatikusan generált leírás">
            <a:extLst>
              <a:ext uri="{FF2B5EF4-FFF2-40B4-BE49-F238E27FC236}">
                <a16:creationId xmlns:a16="http://schemas.microsoft.com/office/drawing/2014/main" id="{59C922CD-0FB0-43B6-AA43-4843F1B040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170" y="1544062"/>
            <a:ext cx="1829660" cy="274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57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69C44F1F-0B0B-44F4-92FD-B75048CB8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84462"/>
            <a:ext cx="10515600" cy="55925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6500" b="1" dirty="0">
                <a:solidFill>
                  <a:srgbClr val="9966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Kovács Attila  </a:t>
            </a:r>
          </a:p>
          <a:p>
            <a:pPr marL="0" indent="0" algn="ctr">
              <a:buNone/>
            </a:pPr>
            <a:r>
              <a:rPr lang="hu-HU" sz="4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hu-HU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zetésével a Horizon </a:t>
            </a:r>
            <a:r>
              <a:rPr lang="hu-HU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Development</a:t>
            </a:r>
            <a:r>
              <a:rPr lang="hu-HU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által alkotott összes épület sikeresen vett részt a </a:t>
            </a:r>
          </a:p>
          <a:p>
            <a:pPr marL="0" indent="0" algn="ctr">
              <a:buNone/>
            </a:pPr>
            <a:r>
              <a:rPr lang="hu-HU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Magyar Ingatlanfejlesztési </a:t>
            </a:r>
            <a:r>
              <a:rPr lang="hu-HU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Nvódíj</a:t>
            </a:r>
            <a:r>
              <a:rPr lang="hu-HU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pályázaton  </a:t>
            </a:r>
          </a:p>
          <a:p>
            <a:pPr marL="0" indent="0" algn="ctr">
              <a:buNone/>
            </a:pPr>
            <a:r>
              <a:rPr lang="hu-HU" sz="4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és </a:t>
            </a:r>
            <a:endParaRPr lang="hu-HU" sz="4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 FIABCI World Prix d’Excellence </a:t>
            </a:r>
          </a:p>
          <a:p>
            <a:pPr marL="0" indent="0" algn="ctr">
              <a:buNone/>
            </a:pPr>
            <a:r>
              <a:rPr lang="hu-HU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nemzetközi pályázaton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41113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6BEA51C-9E16-49A2-87F6-FF128BEE5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31880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hu-HU" sz="4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4900" b="1" dirty="0">
                <a:solidFill>
                  <a:srgbClr val="FF66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Eiffel Irodaház      </a:t>
            </a:r>
            <a:b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XII. </a:t>
            </a:r>
            <a:r>
              <a:rPr lang="hu-HU" sz="2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Magyar Ingatlanfejlesztési Nívódíj Pályázat </a:t>
            </a: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2010. 		         Különdíj                        </a:t>
            </a:r>
            <a:b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FIABCI World Prix d’Excellence  201     </a:t>
            </a:r>
            <a:r>
              <a:rPr lang="hu-HU" sz="27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hu-HU" sz="2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fice</a:t>
            </a: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Category</a:t>
            </a: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Silver </a:t>
            </a:r>
            <a:r>
              <a:rPr lang="hu-HU" sz="2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Award</a:t>
            </a: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04D046D-2692-4B5D-BDCE-EE99A2979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2825" y="8954810"/>
            <a:ext cx="14382579" cy="3494240"/>
          </a:xfrm>
        </p:spPr>
        <p:txBody>
          <a:bodyPr/>
          <a:lstStyle/>
          <a:p>
            <a:endParaRPr lang="hu-HU" dirty="0"/>
          </a:p>
          <a:p>
            <a:endParaRPr lang="hu-HU" dirty="0"/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8F473150-989A-45DD-999A-3BBCA2794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701" y="1828097"/>
            <a:ext cx="10153099" cy="4664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0211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6BEA51C-9E16-49A2-87F6-FF128BEE5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28" y="365125"/>
            <a:ext cx="11944952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hu-HU" sz="4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4900" b="1" dirty="0">
                <a:solidFill>
                  <a:srgbClr val="FF66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Eiffel</a:t>
            </a:r>
            <a:r>
              <a:rPr lang="hu-HU" b="1" dirty="0">
                <a:solidFill>
                  <a:srgbClr val="FF66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Palace Irodaház   </a:t>
            </a:r>
            <a:b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XVI. </a:t>
            </a:r>
            <a:r>
              <a:rPr lang="hu-HU" sz="2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Magyar Ingatlanfejlesztési Nívódíj Pályázat</a:t>
            </a: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2014.	                                        	 III. </a:t>
            </a:r>
            <a:r>
              <a:rPr lang="hu-HU" sz="2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Díj</a:t>
            </a:r>
            <a:b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FIABCI World Prix d’Excellence   2015.   </a:t>
            </a:r>
            <a:r>
              <a:rPr lang="hu-HU" sz="2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Sustainable</a:t>
            </a: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7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hu-HU" sz="2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ategory</a:t>
            </a: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	 Silver </a:t>
            </a:r>
            <a:r>
              <a:rPr lang="hu-HU" sz="2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Award</a:t>
            </a: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04D046D-2692-4B5D-BDCE-EE99A2979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2825" y="8954810"/>
            <a:ext cx="14382579" cy="3494240"/>
          </a:xfrm>
        </p:spPr>
        <p:txBody>
          <a:bodyPr/>
          <a:lstStyle/>
          <a:p>
            <a:endParaRPr lang="hu-HU" dirty="0"/>
          </a:p>
          <a:p>
            <a:endParaRPr lang="hu-HU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5A7B48C-EF51-47A5-9555-B740DBCB7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" y="1722940"/>
            <a:ext cx="10911840" cy="478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0293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6BEA51C-9E16-49A2-87F6-FF128BEE5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28" y="-279133"/>
            <a:ext cx="11944952" cy="2435192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hu-HU" sz="4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4900" b="1" dirty="0">
                <a:solidFill>
                  <a:srgbClr val="FF66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hu-HU" sz="4900" b="1" dirty="0">
                <a:solidFill>
                  <a:srgbClr val="FF66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áci 1   Üzlet- és Irodaház</a:t>
            </a:r>
            <a:r>
              <a:rPr lang="hu-HU" b="1" dirty="0">
                <a:solidFill>
                  <a:srgbClr val="FF66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b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XVIII. Magyar Ingatlanfejlesztési Nívódíj Pályázat  2017.	   </a:t>
            </a:r>
            <a:r>
              <a:rPr lang="hu-HU" sz="2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Irodaház kategória I. díj</a:t>
            </a: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</a:t>
            </a:r>
            <a:b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FIABCI World Prix d’Excellence   2018.   </a:t>
            </a:r>
            <a:r>
              <a:rPr lang="hu-HU" sz="27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Heritage</a:t>
            </a:r>
            <a:r>
              <a:rPr lang="hu-HU" sz="2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7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hu-HU" sz="2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ategory</a:t>
            </a: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	         </a:t>
            </a:r>
            <a:r>
              <a:rPr lang="hu-HU" sz="2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Gold </a:t>
            </a: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Award</a:t>
            </a:r>
            <a:b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</a:t>
            </a:r>
            <a:r>
              <a:rPr lang="hu-HU" sz="2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Retail</a:t>
            </a: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Category</a:t>
            </a: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Silver </a:t>
            </a:r>
            <a:r>
              <a:rPr lang="hu-HU" sz="2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Award</a:t>
            </a: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b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04D046D-2692-4B5D-BDCE-EE99A2979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2825" y="8954810"/>
            <a:ext cx="14382579" cy="3494240"/>
          </a:xfrm>
        </p:spPr>
        <p:txBody>
          <a:bodyPr/>
          <a:lstStyle/>
          <a:p>
            <a:endParaRPr lang="hu-HU" dirty="0"/>
          </a:p>
          <a:p>
            <a:endParaRPr lang="hu-HU" dirty="0"/>
          </a:p>
        </p:txBody>
      </p:sp>
      <p:pic>
        <p:nvPicPr>
          <p:cNvPr id="7" name="Kép 6" descr="A képen épület látható&#10;&#10;Automatikusan generált leírás">
            <a:extLst>
              <a:ext uri="{FF2B5EF4-FFF2-40B4-BE49-F238E27FC236}">
                <a16:creationId xmlns:a16="http://schemas.microsoft.com/office/drawing/2014/main" id="{61F2D577-78C2-4F9B-8906-521F61C591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720" y="1958802"/>
            <a:ext cx="9052560" cy="477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820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6BEA51C-9E16-49A2-87F6-FF128BEE5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24" y="-327259"/>
            <a:ext cx="11944952" cy="212718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hu-HU" sz="4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4900" b="1" dirty="0" err="1">
                <a:solidFill>
                  <a:srgbClr val="FF66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Promenade</a:t>
            </a:r>
            <a:r>
              <a:rPr lang="hu-HU" sz="4900" b="1" dirty="0">
                <a:solidFill>
                  <a:srgbClr val="FF66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4900" b="1" dirty="0" err="1">
                <a:solidFill>
                  <a:srgbClr val="FF66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Garden</a:t>
            </a:r>
            <a:r>
              <a:rPr lang="hu-HU" sz="4900" b="1" dirty="0">
                <a:solidFill>
                  <a:srgbClr val="FF66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b="1" dirty="0">
                <a:solidFill>
                  <a:srgbClr val="FF66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irodaház   </a:t>
            </a:r>
            <a:b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XXI. </a:t>
            </a:r>
            <a:r>
              <a:rPr lang="hu-HU" sz="2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Magyar Ingatlanfejlesztési Nívódíj Pályázat </a:t>
            </a: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2019.	                             Különdíj                                      </a:t>
            </a:r>
            <a:b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FIABCI World Prix d’Excellence   2020.   Office </a:t>
            </a:r>
            <a:r>
              <a:rPr lang="hu-HU" sz="2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7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hu-HU" sz="2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ategory</a:t>
            </a: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	       Silver</a:t>
            </a:r>
            <a:r>
              <a:rPr lang="hu-HU" sz="2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Award</a:t>
            </a:r>
            <a:br>
              <a:rPr lang="hu-H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04D046D-2692-4B5D-BDCE-EE99A2979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2825" y="8954810"/>
            <a:ext cx="14382579" cy="3494240"/>
          </a:xfrm>
        </p:spPr>
        <p:txBody>
          <a:bodyPr/>
          <a:lstStyle/>
          <a:p>
            <a:endParaRPr lang="hu-HU" dirty="0"/>
          </a:p>
          <a:p>
            <a:endParaRPr lang="hu-HU" dirty="0"/>
          </a:p>
        </p:txBody>
      </p:sp>
      <p:pic>
        <p:nvPicPr>
          <p:cNvPr id="5" name="Kép 4" descr="A képen kültéri, út, épület, utca látható&#10;&#10;Automatikusan generált leírás">
            <a:extLst>
              <a:ext uri="{FF2B5EF4-FFF2-40B4-BE49-F238E27FC236}">
                <a16:creationId xmlns:a16="http://schemas.microsoft.com/office/drawing/2014/main" id="{292F23F3-575A-49EB-9834-591B053940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825" y="1774302"/>
            <a:ext cx="7201436" cy="4801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402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573</TotalTime>
  <Words>200</Words>
  <Application>Microsoft Office PowerPoint</Application>
  <PresentationFormat>Szélesvásznú</PresentationFormat>
  <Paragraphs>11</Paragraphs>
  <Slides>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      Kovács Attila    A  Horizon Development alapítója és ügyvezető partnere emlékére </vt:lpstr>
      <vt:lpstr>PowerPoint-bemutató</vt:lpstr>
      <vt:lpstr> Eiffel Irodaház       XII. Magyar Ingatlanfejlesztési Nívódíj Pályázat   2010.            Különdíj                           FIABCI World Prix d’Excellence  201     Ofice Category                         Silver Award    </vt:lpstr>
      <vt:lpstr> Eiffel Palace Irodaház    XVI. Magyar Ingatlanfejlesztési Nívódíj Pályázat 2014.                                           III. Díj FIABCI World Prix d’Excellence   2015.   Sustainable Category               Silver Award     </vt:lpstr>
      <vt:lpstr>    Váci 1   Üzlet- és Irodaház    XVIII. Magyar Ingatlanfejlesztési Nívódíj Pályázat  2017.    Irodaház kategória I. díj                                       FIABCI World Prix d’Excellence   2018.   Heritage  Category                       Gold  Award                                                                        Retail Category                               Silver Award      </vt:lpstr>
      <vt:lpstr>    Promenade Garden  irodaház    XXI. Magyar Ingatlanfejlesztési Nívódíj Pályázat   2019.                              Különdíj                                       FIABCI World Prix d’Excellence   2020.   Office   Category                     Silver  Award  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Internal garden created in the middle of a block of houses  in IX district</dc:title>
  <dc:creator>László Gönczi</dc:creator>
  <cp:lastModifiedBy>László Gönczi</cp:lastModifiedBy>
  <cp:revision>62</cp:revision>
  <dcterms:created xsi:type="dcterms:W3CDTF">2021-02-13T13:15:27Z</dcterms:created>
  <dcterms:modified xsi:type="dcterms:W3CDTF">2021-02-20T11:49:25Z</dcterms:modified>
</cp:coreProperties>
</file>