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notesMasterIdLst>
    <p:notesMasterId r:id="rId112"/>
  </p:notesMasterIdLst>
  <p:sldIdLst>
    <p:sldId id="822" r:id="rId2"/>
    <p:sldId id="687" r:id="rId3"/>
    <p:sldId id="688" r:id="rId4"/>
    <p:sldId id="689" r:id="rId5"/>
    <p:sldId id="690" r:id="rId6"/>
    <p:sldId id="691" r:id="rId7"/>
    <p:sldId id="807" r:id="rId8"/>
    <p:sldId id="692" r:id="rId9"/>
    <p:sldId id="693" r:id="rId10"/>
    <p:sldId id="694" r:id="rId11"/>
    <p:sldId id="720" r:id="rId12"/>
    <p:sldId id="709" r:id="rId13"/>
    <p:sldId id="717" r:id="rId14"/>
    <p:sldId id="710" r:id="rId15"/>
    <p:sldId id="711" r:id="rId16"/>
    <p:sldId id="718" r:id="rId17"/>
    <p:sldId id="728" r:id="rId18"/>
    <p:sldId id="809" r:id="rId19"/>
    <p:sldId id="810" r:id="rId20"/>
    <p:sldId id="811" r:id="rId21"/>
    <p:sldId id="815" r:id="rId22"/>
    <p:sldId id="727" r:id="rId23"/>
    <p:sldId id="776" r:id="rId24"/>
    <p:sldId id="808" r:id="rId25"/>
    <p:sldId id="729" r:id="rId26"/>
    <p:sldId id="730" r:id="rId27"/>
    <p:sldId id="731" r:id="rId28"/>
    <p:sldId id="732" r:id="rId29"/>
    <p:sldId id="733" r:id="rId30"/>
    <p:sldId id="734" r:id="rId31"/>
    <p:sldId id="777" r:id="rId32"/>
    <p:sldId id="735" r:id="rId33"/>
    <p:sldId id="736" r:id="rId34"/>
    <p:sldId id="737" r:id="rId35"/>
    <p:sldId id="738" r:id="rId36"/>
    <p:sldId id="739" r:id="rId37"/>
    <p:sldId id="778" r:id="rId38"/>
    <p:sldId id="740" r:id="rId39"/>
    <p:sldId id="741" r:id="rId40"/>
    <p:sldId id="742" r:id="rId41"/>
    <p:sldId id="779" r:id="rId42"/>
    <p:sldId id="743" r:id="rId43"/>
    <p:sldId id="744" r:id="rId44"/>
    <p:sldId id="745" r:id="rId45"/>
    <p:sldId id="746" r:id="rId46"/>
    <p:sldId id="780" r:id="rId47"/>
    <p:sldId id="751" r:id="rId48"/>
    <p:sldId id="747" r:id="rId49"/>
    <p:sldId id="748" r:id="rId50"/>
    <p:sldId id="749" r:id="rId51"/>
    <p:sldId id="781" r:id="rId52"/>
    <p:sldId id="750" r:id="rId53"/>
    <p:sldId id="752" r:id="rId54"/>
    <p:sldId id="753" r:id="rId55"/>
    <p:sldId id="754" r:id="rId56"/>
    <p:sldId id="755" r:id="rId57"/>
    <p:sldId id="782" r:id="rId58"/>
    <p:sldId id="756" r:id="rId59"/>
    <p:sldId id="757" r:id="rId60"/>
    <p:sldId id="758" r:id="rId61"/>
    <p:sldId id="759" r:id="rId62"/>
    <p:sldId id="760" r:id="rId63"/>
    <p:sldId id="783" r:id="rId64"/>
    <p:sldId id="761" r:id="rId65"/>
    <p:sldId id="762" r:id="rId66"/>
    <p:sldId id="763" r:id="rId67"/>
    <p:sldId id="784" r:id="rId68"/>
    <p:sldId id="764" r:id="rId69"/>
    <p:sldId id="765" r:id="rId70"/>
    <p:sldId id="766" r:id="rId71"/>
    <p:sldId id="767" r:id="rId72"/>
    <p:sldId id="785" r:id="rId73"/>
    <p:sldId id="768" r:id="rId74"/>
    <p:sldId id="769" r:id="rId75"/>
    <p:sldId id="770" r:id="rId76"/>
    <p:sldId id="806" r:id="rId77"/>
    <p:sldId id="788" r:id="rId78"/>
    <p:sldId id="789" r:id="rId79"/>
    <p:sldId id="790" r:id="rId80"/>
    <p:sldId id="791" r:id="rId81"/>
    <p:sldId id="792" r:id="rId82"/>
    <p:sldId id="793" r:id="rId83"/>
    <p:sldId id="794" r:id="rId84"/>
    <p:sldId id="795" r:id="rId85"/>
    <p:sldId id="796" r:id="rId86"/>
    <p:sldId id="797" r:id="rId87"/>
    <p:sldId id="774" r:id="rId88"/>
    <p:sldId id="798" r:id="rId89"/>
    <p:sldId id="799" r:id="rId90"/>
    <p:sldId id="800" r:id="rId91"/>
    <p:sldId id="801" r:id="rId92"/>
    <p:sldId id="802" r:id="rId93"/>
    <p:sldId id="803" r:id="rId94"/>
    <p:sldId id="804" r:id="rId95"/>
    <p:sldId id="805" r:id="rId96"/>
    <p:sldId id="723" r:id="rId97"/>
    <p:sldId id="724" r:id="rId98"/>
    <p:sldId id="725" r:id="rId99"/>
    <p:sldId id="821" r:id="rId100"/>
    <p:sldId id="816" r:id="rId101"/>
    <p:sldId id="819" r:id="rId102"/>
    <p:sldId id="818" r:id="rId103"/>
    <p:sldId id="817" r:id="rId104"/>
    <p:sldId id="786" r:id="rId105"/>
    <p:sldId id="820" r:id="rId106"/>
    <p:sldId id="290" r:id="rId107"/>
    <p:sldId id="289" r:id="rId108"/>
    <p:sldId id="813" r:id="rId109"/>
    <p:sldId id="291" r:id="rId110"/>
    <p:sldId id="773" r:id="rId1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258A"/>
    <a:srgbClr val="C6C482"/>
    <a:srgbClr val="0000FF"/>
    <a:srgbClr val="0066FF"/>
    <a:srgbClr val="F83008"/>
    <a:srgbClr val="355321"/>
    <a:srgbClr val="CFD18F"/>
    <a:srgbClr val="66FFCC"/>
    <a:srgbClr val="9999FF"/>
    <a:srgbClr val="3668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52" autoAdjust="0"/>
    <p:restoredTop sz="99907" autoAdjust="0"/>
  </p:normalViewPr>
  <p:slideViewPr>
    <p:cSldViewPr snapToGrid="0">
      <p:cViewPr varScale="1">
        <p:scale>
          <a:sx n="94" d="100"/>
          <a:sy n="94" d="100"/>
        </p:scale>
        <p:origin x="106" y="1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42856-6B80-4C00-A5DB-E8C915556A67}" type="datetimeFigureOut">
              <a:rPr lang="hu-HU" smtClean="0"/>
              <a:t>2022. 11. 27.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DCF7B-45B1-4C99-A72A-50A5384AFD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8204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AE0-2A44-41D0-BEA7-FD4E4CDF67B0}" type="datetimeFigureOut">
              <a:rPr lang="hu-HU" smtClean="0"/>
              <a:t>2022. 11. 27.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F382A-27BF-455F-8BEB-6B04790706E3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AE0-2A44-41D0-BEA7-FD4E4CDF67B0}" type="datetimeFigureOut">
              <a:rPr lang="hu-HU" smtClean="0"/>
              <a:t>2022. 11. 27.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F382A-27BF-455F-8BEB-6B04790706E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AE0-2A44-41D0-BEA7-FD4E4CDF67B0}" type="datetimeFigureOut">
              <a:rPr lang="hu-HU" smtClean="0"/>
              <a:t>2022. 11. 27.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F382A-27BF-455F-8BEB-6B04790706E3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AE0-2A44-41D0-BEA7-FD4E4CDF67B0}" type="datetimeFigureOut">
              <a:rPr lang="hu-HU" smtClean="0"/>
              <a:t>2022. 11. 27.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F382A-27BF-455F-8BEB-6B04790706E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AE0-2A44-41D0-BEA7-FD4E4CDF67B0}" type="datetimeFigureOut">
              <a:rPr lang="hu-HU" smtClean="0"/>
              <a:t>2022. 11. 27.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F382A-27BF-455F-8BEB-6B04790706E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AE0-2A44-41D0-BEA7-FD4E4CDF67B0}" type="datetimeFigureOut">
              <a:rPr lang="hu-HU" smtClean="0"/>
              <a:t>2022. 11. 27.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F382A-27BF-455F-8BEB-6B04790706E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AE0-2A44-41D0-BEA7-FD4E4CDF67B0}" type="datetimeFigureOut">
              <a:rPr lang="hu-HU" smtClean="0"/>
              <a:t>2022. 11. 27.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F382A-27BF-455F-8BEB-6B04790706E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AE0-2A44-41D0-BEA7-FD4E4CDF67B0}" type="datetimeFigureOut">
              <a:rPr lang="hu-HU" smtClean="0"/>
              <a:t>2022. 11. 27.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F382A-27BF-455F-8BEB-6B04790706E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AE0-2A44-41D0-BEA7-FD4E4CDF67B0}" type="datetimeFigureOut">
              <a:rPr lang="hu-HU" smtClean="0"/>
              <a:t>2022. 11. 27.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DAAF382A-27BF-455F-8BEB-6B04790706E3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AE0-2A44-41D0-BEA7-FD4E4CDF67B0}" type="datetimeFigureOut">
              <a:rPr lang="hu-HU" smtClean="0"/>
              <a:t>2022. 11. 27.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F382A-27BF-455F-8BEB-6B04790706E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39AE0-2A44-41D0-BEA7-FD4E4CDF67B0}" type="datetimeFigureOut">
              <a:rPr lang="hu-HU" smtClean="0"/>
              <a:t>2022. 11. 27.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F382A-27BF-455F-8BEB-6B04790706E3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/>
              <a:t>Mintaszöveg szerkesztése</a:t>
            </a:r>
          </a:p>
          <a:p>
            <a:pPr lvl="1" eaLnBrk="1" latinLnBrk="0" hangingPunct="1"/>
            <a:r>
              <a:rPr kumimoji="0" lang="hu-HU"/>
              <a:t>Második szint</a:t>
            </a:r>
          </a:p>
          <a:p>
            <a:pPr lvl="2" eaLnBrk="1" latinLnBrk="0" hangingPunct="1"/>
            <a:r>
              <a:rPr kumimoji="0" lang="hu-HU"/>
              <a:t>Harmadik szint</a:t>
            </a:r>
          </a:p>
          <a:p>
            <a:pPr lvl="3" eaLnBrk="1" latinLnBrk="0" hangingPunct="1"/>
            <a:r>
              <a:rPr kumimoji="0" lang="hu-HU"/>
              <a:t>Negyedik szint</a:t>
            </a:r>
          </a:p>
          <a:p>
            <a:pPr lvl="4" eaLnBrk="1" latinLnBrk="0" hangingPunct="1"/>
            <a:r>
              <a:rPr kumimoji="0" lang="hu-HU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2A79CED-F600-4F3C-9608-E2878C7B69C8}" type="datetimeFigureOut">
              <a:rPr lang="hu-HU" smtClean="0"/>
              <a:t>2022. 11. 27.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E8CAED-7093-4951-8C10-DEFBE8FF50CE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38664" y="1036139"/>
            <a:ext cx="10114671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44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XXIV. Magyar Ingatlanfejlesztési Nívódíj Pályázat</a:t>
            </a:r>
            <a:br>
              <a:rPr lang="hu-HU" sz="4800" b="1" dirty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endParaRPr lang="hu-HU" sz="48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endParaRPr lang="hu-HU" sz="54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endParaRPr lang="hu-HU" sz="54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endParaRPr lang="hu-HU" sz="54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24 th FIABCI </a:t>
            </a:r>
            <a:r>
              <a:rPr lang="hu-HU" sz="28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Hungarian</a:t>
            </a:r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hu-HU" sz="28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Prix</a:t>
            </a:r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hu-HU" sz="28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d’Excellence</a:t>
            </a:r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2FFBF71-1DA3-47F5-7EAB-C7D2CF425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796" y="2409105"/>
            <a:ext cx="4681738" cy="306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034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EA59F89-B2CE-4998-91CC-908F0B2C2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673" y="780288"/>
            <a:ext cx="10942320" cy="2038324"/>
          </a:xfrm>
        </p:spPr>
        <p:txBody>
          <a:bodyPr>
            <a:normAutofit fontScale="90000"/>
          </a:bodyPr>
          <a:lstStyle/>
          <a:p>
            <a:pPr algn="ctr"/>
            <a:br>
              <a:rPr lang="hu-HU" sz="4000" b="1" dirty="0">
                <a:solidFill>
                  <a:srgbClr val="6666FF"/>
                </a:solidFill>
              </a:rPr>
            </a:br>
            <a:r>
              <a:rPr lang="hu-HU" sz="4000" b="1" dirty="0">
                <a:solidFill>
                  <a:srgbClr val="6666FF"/>
                </a:solidFill>
              </a:rPr>
              <a:t> </a:t>
            </a:r>
            <a:br>
              <a:rPr lang="hu-HU" sz="4000" b="1" dirty="0">
                <a:solidFill>
                  <a:srgbClr val="6666FF"/>
                </a:solidFill>
              </a:rPr>
            </a:br>
            <a:r>
              <a:rPr lang="hu-HU" sz="31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 Magyar Ingatlanfejlesztési Nívódíj Pályázat háttere a </a:t>
            </a: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hu-HU" sz="4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FIABCI</a:t>
            </a:r>
          </a:p>
        </p:txBody>
      </p:sp>
      <p:sp useBgFill="1">
        <p:nvSpPr>
          <p:cNvPr id="3" name="Tartalom helye 2">
            <a:extLst>
              <a:ext uri="{FF2B5EF4-FFF2-40B4-BE49-F238E27FC236}">
                <a16:creationId xmlns:a16="http://schemas.microsoft.com/office/drawing/2014/main" id="{6F9F0567-95E3-47FF-AB64-27DD51D39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355" y="2883467"/>
            <a:ext cx="10515600" cy="3450287"/>
          </a:xfrm>
        </p:spPr>
        <p:txBody>
          <a:bodyPr>
            <a:normAutofit fontScale="92500" lnSpcReduction="10000"/>
          </a:bodyPr>
          <a:lstStyle/>
          <a:p>
            <a:endParaRPr lang="hu-HU" sz="28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hu-HU" dirty="0">
                <a:solidFill>
                  <a:srgbClr val="002060"/>
                </a:solidFill>
                <a:latin typeface="Century Gothic" panose="020B0502020202020204" pitchFamily="34" charset="0"/>
              </a:rPr>
              <a:t>A párizsi székhelyű  FIABCI (Nemzetközi Ingatlanszövetség) a világ legnagyobb, az ingatlanfejlesztés minden szakmai és ágazati területét lefedő nemzetközi szervezete 1951-ben alakult.</a:t>
            </a:r>
          </a:p>
          <a:p>
            <a:pPr algn="just"/>
            <a:endParaRPr lang="hu-HU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hu-HU" dirty="0">
                <a:solidFill>
                  <a:srgbClr val="002060"/>
                </a:solidFill>
                <a:latin typeface="Century Gothic" panose="020B0502020202020204" pitchFamily="34" charset="0"/>
              </a:rPr>
              <a:t>Több mint 60 országban van jelen nemzeti, vagy több nemzetet összefogó szervezetekkel.</a:t>
            </a:r>
          </a:p>
          <a:p>
            <a:pPr algn="just"/>
            <a:endParaRPr lang="hu-HU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hu-HU" dirty="0">
                <a:solidFill>
                  <a:srgbClr val="002060"/>
                </a:solidFill>
                <a:latin typeface="Century Gothic" panose="020B0502020202020204" pitchFamily="34" charset="0"/>
              </a:rPr>
              <a:t>Bővebben : </a:t>
            </a:r>
            <a:r>
              <a:rPr lang="hu-HU" dirty="0">
                <a:solidFill>
                  <a:srgbClr val="0070C0"/>
                </a:solidFill>
                <a:latin typeface="Century Gothic" panose="020B0502020202020204" pitchFamily="34" charset="0"/>
              </a:rPr>
              <a:t>www.fiabci.org</a:t>
            </a:r>
          </a:p>
          <a:p>
            <a:endParaRPr lang="hu-HU" dirty="0"/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08799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EA59F89-B2CE-4998-91CC-908F0B2C2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881" y="3462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FIABCI World Prix d’Excellence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F9F0567-95E3-47FF-AB64-27DD51D39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649" y="2008528"/>
            <a:ext cx="10515600" cy="461398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hu-HU" sz="2600" dirty="0">
                <a:solidFill>
                  <a:srgbClr val="002060"/>
                </a:solidFill>
                <a:latin typeface="Century Gothic" panose="020B0502020202020204" pitchFamily="34" charset="0"/>
              </a:rPr>
              <a:t>A FIABCI 1992-ben indította útjára a Wall Street Journal által támogatott FIABCI World </a:t>
            </a:r>
            <a:r>
              <a:rPr lang="hu-HU" sz="2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Prix</a:t>
            </a:r>
            <a:r>
              <a:rPr lang="hu-HU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hu-HU" sz="2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d’Excellence</a:t>
            </a:r>
            <a:r>
              <a:rPr lang="hu-HU" sz="2600" dirty="0">
                <a:solidFill>
                  <a:srgbClr val="002060"/>
                </a:solidFill>
                <a:latin typeface="Century Gothic" panose="020B0502020202020204" pitchFamily="34" charset="0"/>
              </a:rPr>
              <a:t> nemzetközi </a:t>
            </a:r>
            <a:r>
              <a:rPr lang="hu-HU" dirty="0">
                <a:solidFill>
                  <a:srgbClr val="002060"/>
                </a:solidFill>
                <a:latin typeface="Century Gothic" panose="020B0502020202020204" pitchFamily="34" charset="0"/>
              </a:rPr>
              <a:t>i</a:t>
            </a:r>
            <a:r>
              <a:rPr lang="hu-HU" sz="2600" dirty="0">
                <a:solidFill>
                  <a:srgbClr val="002060"/>
                </a:solidFill>
                <a:latin typeface="Century Gothic" panose="020B0502020202020204" pitchFamily="34" charset="0"/>
              </a:rPr>
              <a:t>ngatlanfejlesztési </a:t>
            </a:r>
            <a:r>
              <a:rPr lang="hu-HU" dirty="0">
                <a:solidFill>
                  <a:srgbClr val="002060"/>
                </a:solidFill>
                <a:latin typeface="Century Gothic" panose="020B0502020202020204" pitchFamily="34" charset="0"/>
              </a:rPr>
              <a:t>n</a:t>
            </a:r>
            <a:r>
              <a:rPr lang="hu-HU" sz="2600" dirty="0">
                <a:solidFill>
                  <a:srgbClr val="002060"/>
                </a:solidFill>
                <a:latin typeface="Century Gothic" panose="020B0502020202020204" pitchFamily="34" charset="0"/>
              </a:rPr>
              <a:t>ívódíj pályázatot.</a:t>
            </a:r>
          </a:p>
          <a:p>
            <a:pPr algn="just"/>
            <a:endParaRPr lang="hu-HU" sz="2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hu-HU" sz="2600" dirty="0">
                <a:solidFill>
                  <a:srgbClr val="002060"/>
                </a:solidFill>
                <a:latin typeface="Century Gothic" panose="020B0502020202020204" pitchFamily="34" charset="0"/>
              </a:rPr>
              <a:t>Az eddig lebonyolított 29 pályázaton 5 kontinens 36 országából érkezett projektek nyertek arany vagy ezüst érmet a különböző kategóriákban. </a:t>
            </a:r>
          </a:p>
          <a:p>
            <a:pPr algn="just"/>
            <a:endParaRPr lang="hu-HU" sz="2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hu-HU" sz="2600" dirty="0">
                <a:solidFill>
                  <a:srgbClr val="002060"/>
                </a:solidFill>
                <a:latin typeface="Century Gothic" panose="020B0502020202020204" pitchFamily="34" charset="0"/>
              </a:rPr>
              <a:t>A FIABCI World Prix d’Excellence pályázaton azok a országok szerepeltek a legsikeresebben, ahol van nemzeti pályázat. Ezt felismerve ma már több, mint 20 országban szerveznek nemzeti pályázatot.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46833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EA59F89-B2CE-4998-91CC-908F0B2C2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769" y="104987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u-HU" sz="4800" b="1" dirty="0">
                <a:solidFill>
                  <a:srgbClr val="6666FF"/>
                </a:solidFill>
                <a:latin typeface="Century Gothic" panose="020B0502020202020204" pitchFamily="34" charset="0"/>
              </a:rPr>
              <a:t>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FIABCI World Prix d’Excellence </a:t>
            </a:r>
            <a:br>
              <a:rPr lang="hu-HU" sz="31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u-HU" sz="31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hu-HU" sz="3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F9F0567-95E3-47FF-AB64-27DD51D39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724" y="2619076"/>
            <a:ext cx="10515600" cy="4974887"/>
          </a:xfrm>
        </p:spPr>
        <p:txBody>
          <a:bodyPr>
            <a:noAutofit/>
          </a:bodyPr>
          <a:lstStyle/>
          <a:p>
            <a:pPr algn="just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Korrekt, objektív és áttekinthető értékelési rendszer.</a:t>
            </a:r>
          </a:p>
          <a:p>
            <a:pPr marL="0" indent="0" algn="just">
              <a:buNone/>
            </a:pPr>
            <a:endParaRPr lang="hu-H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lvl="0" algn="just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35-40 FIABCI tagországból 65-70 magasan kvalifikált, az ingatlanfejlesztés különböző szakágát képviselő zsűritag.</a:t>
            </a:r>
          </a:p>
          <a:p>
            <a:pPr marL="0" lvl="0" indent="0" algn="just">
              <a:buNone/>
            </a:pPr>
            <a:endParaRPr lang="hu-H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lvl="0" algn="just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Minden egyes kategóriát (projektet) legalább 10 különböző országból érkező szakember értékel.</a:t>
            </a:r>
          </a:p>
          <a:p>
            <a:pPr marL="0" indent="0">
              <a:buNone/>
            </a:pP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2898097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6290DB-CC18-419D-B238-5D05814DF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75" y="98411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FIABCI World </a:t>
            </a:r>
            <a:r>
              <a:rPr lang="hu-HU" sz="28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Prix</a:t>
            </a:r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hu-HU" sz="28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d’Excellence</a:t>
            </a:r>
            <a:b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hu-HU" sz="3200" b="1" dirty="0">
                <a:solidFill>
                  <a:srgbClr val="C00000"/>
                </a:solidFill>
              </a:rPr>
              <a:t> </a:t>
            </a:r>
            <a:endParaRPr lang="hu-HU" sz="3200" dirty="0">
              <a:solidFill>
                <a:srgbClr val="C00000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35383D6-394E-4C20-ABC8-D8D44FE58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132" y="2195982"/>
            <a:ext cx="10515600" cy="4923516"/>
          </a:xfrm>
        </p:spPr>
        <p:txBody>
          <a:bodyPr>
            <a:normAutofit fontScale="25000" lnSpcReduction="20000"/>
          </a:bodyPr>
          <a:lstStyle/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hu-HU" sz="9600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FIABCI World Prix d’Excellence nem egy építészeti vagy ágazati  pályázat, mint például a legjobb irodaház, vagy szálloda díj. 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hu-HU" sz="9600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pályázat nyerteseit az ingatlanfejlesztés komplex értékelése alapján választják ki.  </a:t>
            </a: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hu-HU" sz="9600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magyar pályázaton is alkalmazott  főbb bírálati szempontok:</a:t>
            </a:r>
          </a:p>
          <a:p>
            <a:pPr marL="114294" indent="0">
              <a:lnSpc>
                <a:spcPct val="107000"/>
              </a:lnSpc>
              <a:spcAft>
                <a:spcPts val="0"/>
              </a:spcAft>
              <a:buNone/>
            </a:pPr>
            <a:endParaRPr lang="hu-HU" sz="9600" dirty="0">
              <a:solidFill>
                <a:srgbClr val="00206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7400" lvl="2" indent="-11430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hu-HU" sz="9600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Koncepció</a:t>
            </a:r>
          </a:p>
          <a:p>
            <a:pPr marL="2057400" lvl="2" indent="-11430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hu-HU" sz="9600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Építészeti, műszaki, kivitelezési színvonal</a:t>
            </a:r>
          </a:p>
          <a:p>
            <a:pPr marL="2057400" lvl="2" indent="-11430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hu-HU" sz="9600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Értékesítés, finanszírozás, megtérülés</a:t>
            </a:r>
          </a:p>
          <a:p>
            <a:pPr marL="2057400" lvl="2" indent="-11430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hu-HU" sz="9600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Környezettudatosság</a:t>
            </a:r>
          </a:p>
          <a:p>
            <a:pPr marL="2057400" lvl="2" indent="-11430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hu-HU" sz="9600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Társadalmi hasznosság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74778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6290DB-CC18-419D-B238-5D05814DF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16" y="106655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FIABCI World </a:t>
            </a:r>
            <a:r>
              <a:rPr lang="hu-HU" sz="28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Prix</a:t>
            </a:r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hu-HU" sz="28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d’Excellence</a:t>
            </a:r>
            <a:b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hu-HU" b="1" dirty="0">
                <a:solidFill>
                  <a:srgbClr val="6666FF"/>
                </a:solidFill>
                <a:latin typeface="Century Gothic" panose="020B0502020202020204" pitchFamily="34" charset="0"/>
              </a:rPr>
              <a:t> </a:t>
            </a:r>
            <a:endParaRPr lang="hu-HU" dirty="0">
              <a:latin typeface="Century Gothic" panose="020B0502020202020204" pitchFamily="34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35383D6-394E-4C20-ABC8-D8D44FE58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961" y="2727832"/>
            <a:ext cx="10694963" cy="4351338"/>
          </a:xfrm>
        </p:spPr>
        <p:txBody>
          <a:bodyPr>
            <a:normAutofit/>
          </a:bodyPr>
          <a:lstStyle/>
          <a:p>
            <a:pPr lvl="0" algn="just"/>
            <a:r>
              <a:rPr lang="hu-HU" sz="2600" dirty="0">
                <a:solidFill>
                  <a:srgbClr val="002060"/>
                </a:solidFill>
                <a:latin typeface="Century Gothic" panose="020B0502020202020204" pitchFamily="34" charset="0"/>
              </a:rPr>
              <a:t>Ez az a verseny, ahol nem a projekt mérete, hanem minősége a döntő. </a:t>
            </a:r>
          </a:p>
          <a:p>
            <a:pPr lvl="0" algn="just"/>
            <a:r>
              <a:rPr lang="hu-HU" sz="2600" dirty="0">
                <a:solidFill>
                  <a:srgbClr val="002060"/>
                </a:solidFill>
                <a:latin typeface="Century Gothic" panose="020B0502020202020204" pitchFamily="34" charset="0"/>
              </a:rPr>
              <a:t>Ez az a verseny, ahol Dávid legyőzheti Góliátot.</a:t>
            </a:r>
          </a:p>
          <a:p>
            <a:pPr lvl="0" algn="just"/>
            <a:r>
              <a:rPr lang="hu-HU" sz="2600" dirty="0">
                <a:solidFill>
                  <a:srgbClr val="002060"/>
                </a:solidFill>
                <a:latin typeface="Century Gothic" panose="020B0502020202020204" pitchFamily="34" charset="0"/>
              </a:rPr>
              <a:t>A nyertesek között vannak világhírű fejlesztések, mint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hu-HU" sz="2600" dirty="0">
                <a:solidFill>
                  <a:srgbClr val="002060"/>
                </a:solidFill>
                <a:latin typeface="Century Gothic" panose="020B0502020202020204" pitchFamily="34" charset="0"/>
              </a:rPr>
              <a:t> Guggenheim Museum Bilbao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hu-HU" sz="2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hu-HU" sz="2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Twin</a:t>
            </a:r>
            <a:r>
              <a:rPr lang="hu-HU" sz="2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hu-HU" sz="2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Petronas</a:t>
            </a:r>
            <a:r>
              <a:rPr lang="hu-HU" sz="2600" dirty="0">
                <a:solidFill>
                  <a:srgbClr val="002060"/>
                </a:solidFill>
                <a:latin typeface="Century Gothic" panose="020B0502020202020204" pitchFamily="34" charset="0"/>
              </a:rPr>
              <a:t> Kuala Lumpur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hu-HU" sz="2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hu-HU" sz="26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Trump</a:t>
            </a:r>
            <a:r>
              <a:rPr lang="hu-HU" sz="2600" dirty="0">
                <a:solidFill>
                  <a:srgbClr val="002060"/>
                </a:solidFill>
                <a:latin typeface="Century Gothic" panose="020B0502020202020204" pitchFamily="34" charset="0"/>
              </a:rPr>
              <a:t> Tower New York</a:t>
            </a:r>
            <a:endParaRPr lang="hu-HU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0" lvl="0" indent="0">
              <a:buNone/>
            </a:pPr>
            <a:r>
              <a:rPr lang="hu-HU" sz="2600" dirty="0">
                <a:solidFill>
                  <a:srgbClr val="002060"/>
                </a:solidFill>
                <a:latin typeface="Century Gothic" panose="020B0502020202020204" pitchFamily="34" charset="0"/>
              </a:rPr>
              <a:t>    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9044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andor\Desktop\image001 (2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114931"/>
            <a:ext cx="7620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243840" y="1293304"/>
            <a:ext cx="120944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hu-HU" sz="2600" dirty="0">
                <a:solidFill>
                  <a:srgbClr val="002060"/>
                </a:solidFill>
                <a:latin typeface="Century Gothic" panose="020B0502020202020204" pitchFamily="34" charset="0"/>
              </a:rPr>
              <a:t>de kis országból, érkező, teljesen ismeretlen és kiváló létesítmények is.</a:t>
            </a:r>
          </a:p>
        </p:txBody>
      </p:sp>
    </p:spTree>
    <p:extLst>
      <p:ext uri="{BB962C8B-B14F-4D97-AF65-F5344CB8AC3E}">
        <p14:creationId xmlns:p14="http://schemas.microsoft.com/office/powerpoint/2010/main" val="2700825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EA59F89-B2CE-4998-91CC-908F0B2C2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9" y="247575"/>
            <a:ext cx="10942320" cy="1325563"/>
          </a:xfrm>
        </p:spPr>
        <p:txBody>
          <a:bodyPr>
            <a:normAutofit/>
          </a:bodyPr>
          <a:lstStyle/>
          <a:p>
            <a:pPr algn="ctr"/>
            <a:r>
              <a:rPr lang="hu-HU" sz="4000" b="1" dirty="0">
                <a:solidFill>
                  <a:srgbClr val="6666FF"/>
                </a:solidFill>
              </a:rPr>
              <a:t> </a:t>
            </a:r>
            <a:br>
              <a:rPr lang="hu-HU" sz="4000" b="1" dirty="0">
                <a:solidFill>
                  <a:srgbClr val="6666FF"/>
                </a:solidFill>
              </a:rPr>
            </a:br>
            <a:r>
              <a:rPr lang="hu-HU" sz="4000" b="1" dirty="0">
                <a:solidFill>
                  <a:srgbClr val="6666FF"/>
                </a:solidFill>
              </a:rPr>
              <a:t> </a:t>
            </a:r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 Magyar Ingatlanfejlesztési Nívódíj Pályázat</a:t>
            </a:r>
          </a:p>
        </p:txBody>
      </p:sp>
      <p:sp>
        <p:nvSpPr>
          <p:cNvPr id="5" name="Téglalap 4"/>
          <p:cNvSpPr/>
          <p:nvPr/>
        </p:nvSpPr>
        <p:spPr>
          <a:xfrm>
            <a:off x="983679" y="1819392"/>
            <a:ext cx="1086586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A FIABCI Magyar Tagozata 1992-ben kezdte meg tevékenységét, és 1997-ben a világon harmadikként indította útjára a Magyar Ingatlanfejlesztési Nívódíjat.</a:t>
            </a:r>
          </a:p>
          <a:p>
            <a:endParaRPr lang="hu-H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A pályázat hármas célja:</a:t>
            </a:r>
          </a:p>
          <a:p>
            <a:endParaRPr lang="hu-H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a piacgazdaság bevezetésével kialakult új szakma megismertetése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az  elért eredmények elismerése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a FIABCI World Prix </a:t>
            </a:r>
            <a:r>
              <a:rPr lang="hu-HU" sz="24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d’Excellence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 Nemzetközi ingatlanfejlesztési nívódíj pályázaton való magyar részvétel előkészítése.</a:t>
            </a:r>
          </a:p>
        </p:txBody>
      </p:sp>
    </p:spTree>
    <p:extLst>
      <p:ext uri="{BB962C8B-B14F-4D97-AF65-F5344CB8AC3E}">
        <p14:creationId xmlns:p14="http://schemas.microsoft.com/office/powerpoint/2010/main" val="3892185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EA59F89-B2CE-4998-91CC-908F0B2C2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800" y="35031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 Magyar Ingatlanfejlesztési Nívódíj Pályázat</a:t>
            </a:r>
            <a:endParaRPr lang="hu-HU" sz="28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968189" y="1855591"/>
            <a:ext cx="968141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Mindhárom célt sikerült elérni.</a:t>
            </a:r>
          </a:p>
          <a:p>
            <a:endParaRPr lang="hu-H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A pályázat ismertté vált Magyarországon, az ország minden megyéjéből érkezett nevezés, és szinte minden megyéből került ki nyertes pályázat.</a:t>
            </a:r>
          </a:p>
          <a:p>
            <a:endParaRPr lang="hu-H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A FIABCI World </a:t>
            </a:r>
            <a:r>
              <a:rPr lang="hu-HU" sz="24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Prix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 d’Excellence nemzetközi ingatlanfejlesztési pályázaton 23 év alatt a  magyarországi fejlesztők 33 arany és 39 ezüstérmet szereztek. </a:t>
            </a:r>
          </a:p>
          <a:p>
            <a:endParaRPr lang="hu-H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Ezzel Magyarország a legsikeresebb európai ország, és a világon a harmadik Malajzia és Singapore  mögött.</a:t>
            </a:r>
          </a:p>
        </p:txBody>
      </p:sp>
    </p:spTree>
    <p:extLst>
      <p:ext uri="{BB962C8B-B14F-4D97-AF65-F5344CB8AC3E}">
        <p14:creationId xmlns:p14="http://schemas.microsoft.com/office/powerpoint/2010/main" val="646042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7520195-5F1B-4622-9215-78B3C65B0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" y="492726"/>
            <a:ext cx="11805007" cy="1325563"/>
          </a:xfrm>
        </p:spPr>
        <p:txBody>
          <a:bodyPr>
            <a:noAutofit/>
          </a:bodyPr>
          <a:lstStyle/>
          <a:p>
            <a:pPr algn="ctr"/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  Magyar Ingatlanfejlesztési Nívódíj Pályázatot  </a:t>
            </a:r>
            <a:b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támogató szakmai szervezetek </a:t>
            </a:r>
            <a:endParaRPr lang="hu-HU" sz="28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2B43E4-BCB6-4CA8-B942-88952844F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6590" y="1690688"/>
            <a:ext cx="8645793" cy="5167312"/>
          </a:xfrm>
        </p:spPr>
        <p:txBody>
          <a:bodyPr>
            <a:normAutofit fontScale="62500" lnSpcReduction="20000"/>
          </a:bodyPr>
          <a:lstStyle/>
          <a:p>
            <a:pPr marL="914400" lvl="2" indent="0" algn="ctr">
              <a:buNone/>
            </a:pPr>
            <a:endParaRPr lang="hu-HU" sz="3200" dirty="0">
              <a:solidFill>
                <a:srgbClr val="002060"/>
              </a:solidFill>
            </a:endParaRPr>
          </a:p>
          <a:p>
            <a:pPr marL="914416" lvl="2" indent="0" algn="ctr">
              <a:buNone/>
            </a:pPr>
            <a:r>
              <a:rPr lang="hu-HU" sz="30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Budapesti Építész Kamara</a:t>
            </a:r>
          </a:p>
          <a:p>
            <a:pPr marL="914416" lvl="2" indent="0" algn="ctr">
              <a:buNone/>
            </a:pPr>
            <a:r>
              <a:rPr lang="hu-HU" sz="30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Budapesti Kereskedelmi és Iparkamara</a:t>
            </a:r>
          </a:p>
          <a:p>
            <a:pPr marL="914416" lvl="2" indent="0" algn="ctr">
              <a:buNone/>
            </a:pPr>
            <a:r>
              <a:rPr lang="hu-HU" sz="3000" dirty="0">
                <a:solidFill>
                  <a:srgbClr val="002060"/>
                </a:solidFill>
                <a:latin typeface="Century Gothic" panose="020B0502020202020204" pitchFamily="34" charset="0"/>
              </a:rPr>
              <a:t>Europa Design</a:t>
            </a:r>
          </a:p>
          <a:p>
            <a:pPr marL="914416" lvl="2" indent="0" algn="ctr">
              <a:buNone/>
            </a:pPr>
            <a:r>
              <a:rPr lang="hu-HU" sz="3000" dirty="0">
                <a:solidFill>
                  <a:srgbClr val="002060"/>
                </a:solidFill>
                <a:latin typeface="Century Gothic" panose="020B0502020202020204" pitchFamily="34" charset="0"/>
              </a:rPr>
              <a:t>Építészfórum</a:t>
            </a:r>
          </a:p>
          <a:p>
            <a:pPr marL="914416" lvl="2" indent="0" algn="ctr">
              <a:buNone/>
            </a:pPr>
            <a:r>
              <a:rPr lang="hu-HU" sz="3000" dirty="0">
                <a:solidFill>
                  <a:srgbClr val="002060"/>
                </a:solidFill>
                <a:latin typeface="Century Gothic" panose="020B0502020202020204" pitchFamily="34" charset="0"/>
              </a:rPr>
              <a:t>Építőipari Vállalkozók Országos Szakszövetsége</a:t>
            </a:r>
          </a:p>
          <a:p>
            <a:pPr marL="914416" lvl="2" indent="0" algn="ctr">
              <a:buNone/>
            </a:pPr>
            <a:r>
              <a:rPr lang="hu-HU" sz="3000" dirty="0">
                <a:solidFill>
                  <a:srgbClr val="002060"/>
                </a:solidFill>
                <a:latin typeface="Century Gothic" panose="020B0502020202020204" pitchFamily="34" charset="0"/>
              </a:rPr>
              <a:t>Ingatlanfejlesztői Kerekasztal Egyesület</a:t>
            </a:r>
          </a:p>
          <a:p>
            <a:pPr marL="914416" lvl="2" indent="0" algn="ctr">
              <a:buNone/>
            </a:pPr>
            <a:r>
              <a:rPr lang="hu-HU" sz="3000" dirty="0">
                <a:solidFill>
                  <a:srgbClr val="002060"/>
                </a:solidFill>
                <a:latin typeface="Century Gothic" panose="020B0502020202020204" pitchFamily="34" charset="0"/>
              </a:rPr>
              <a:t>irodakereso.info / raktarkereso.info</a:t>
            </a:r>
          </a:p>
          <a:p>
            <a:pPr marL="914416" lvl="2" indent="0" algn="ctr">
              <a:buNone/>
            </a:pPr>
            <a:r>
              <a:rPr lang="hu-HU" sz="3000" dirty="0">
                <a:solidFill>
                  <a:srgbClr val="002060"/>
                </a:solidFill>
                <a:latin typeface="Century Gothic" panose="020B0502020202020204" pitchFamily="34" charset="0"/>
              </a:rPr>
              <a:t>Lakásvásár Média Csoport</a:t>
            </a:r>
          </a:p>
          <a:p>
            <a:pPr marL="914416" lvl="2" indent="0" algn="ctr">
              <a:buNone/>
            </a:pPr>
            <a:r>
              <a:rPr lang="hu-HU" sz="3000" dirty="0">
                <a:solidFill>
                  <a:srgbClr val="002060"/>
                </a:solidFill>
                <a:latin typeface="Century Gothic" panose="020B0502020202020204" pitchFamily="34" charset="0"/>
              </a:rPr>
              <a:t>Magyar Építészkamara</a:t>
            </a:r>
            <a:endParaRPr lang="hu-HU" sz="28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914416" lvl="2" indent="0" algn="ctr">
              <a:buNone/>
            </a:pPr>
            <a:r>
              <a:rPr lang="hu-HU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Magyar</a:t>
            </a:r>
            <a:r>
              <a:rPr lang="hu-HU" sz="3000" dirty="0">
                <a:solidFill>
                  <a:srgbClr val="002060"/>
                </a:solidFill>
                <a:latin typeface="Century Gothic" panose="020B0502020202020204" pitchFamily="34" charset="0"/>
              </a:rPr>
              <a:t> Építőművészek Szövetsége</a:t>
            </a:r>
          </a:p>
          <a:p>
            <a:pPr marL="914416" lvl="2" indent="0" algn="ctr">
              <a:buNone/>
            </a:pPr>
            <a:r>
              <a:rPr lang="hu-HU" sz="3000" dirty="0">
                <a:solidFill>
                  <a:srgbClr val="002060"/>
                </a:solidFill>
                <a:latin typeface="Century Gothic" panose="020B0502020202020204" pitchFamily="34" charset="0"/>
              </a:rPr>
              <a:t>Magyar Ingatlanszövetség</a:t>
            </a:r>
          </a:p>
          <a:p>
            <a:pPr marL="914416" lvl="2" indent="0" algn="ctr">
              <a:buNone/>
            </a:pPr>
            <a:r>
              <a:rPr lang="hu-HU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Magyar Környezettudatos Építés Egyesülete</a:t>
            </a:r>
            <a:endParaRPr lang="hu-HU" sz="3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914416" lvl="2" indent="0" algn="ctr">
              <a:buNone/>
            </a:pPr>
            <a:r>
              <a:rPr lang="hu-HU" sz="3000" dirty="0">
                <a:solidFill>
                  <a:srgbClr val="002060"/>
                </a:solidFill>
                <a:latin typeface="Century Gothic" panose="020B0502020202020204" pitchFamily="34" charset="0"/>
              </a:rPr>
              <a:t>Magyar Szállodák és Éttermek Szövetsége </a:t>
            </a:r>
          </a:p>
          <a:p>
            <a:pPr marL="914416" lvl="2" indent="0" algn="ctr">
              <a:buNone/>
            </a:pPr>
            <a:r>
              <a:rPr lang="hu-HU" sz="3000" dirty="0">
                <a:solidFill>
                  <a:srgbClr val="002060"/>
                </a:solidFill>
                <a:latin typeface="Century Gothic" panose="020B0502020202020204" pitchFamily="34" charset="0"/>
              </a:rPr>
              <a:t>Magyar Tájépítészek Szövetsége</a:t>
            </a:r>
          </a:p>
          <a:p>
            <a:pPr marL="914416" lvl="2" indent="0" algn="ctr">
              <a:buNone/>
            </a:pPr>
            <a:r>
              <a:rPr lang="hu-HU" sz="3000" dirty="0">
                <a:solidFill>
                  <a:srgbClr val="002060"/>
                </a:solidFill>
                <a:latin typeface="Century Gothic" panose="020B0502020202020204" pitchFamily="34" charset="0"/>
              </a:rPr>
              <a:t>Magyar Urbanisztikai Társaság</a:t>
            </a:r>
          </a:p>
          <a:p>
            <a:pPr lvl="2"/>
            <a:endParaRPr lang="hu-HU" sz="30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3883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358" y="1307938"/>
            <a:ext cx="3550993" cy="5046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églalap 1"/>
          <p:cNvSpPr/>
          <p:nvPr/>
        </p:nvSpPr>
        <p:spPr>
          <a:xfrm>
            <a:off x="5938496" y="2460609"/>
            <a:ext cx="498465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6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MICHAEL VON HAUFF</a:t>
            </a:r>
            <a:br>
              <a:rPr lang="hu-HU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endParaRPr lang="hu-HU" sz="32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hu-HU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a </a:t>
            </a:r>
          </a:p>
          <a:p>
            <a:pPr algn="ctr"/>
            <a:r>
              <a:rPr lang="hu-HU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FIABCI Német Tagozata elnökségi tagjának köszöntője</a:t>
            </a:r>
            <a:endParaRPr lang="hu-H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956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2B43E4-BCB6-4CA8-B942-88952844F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2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endParaRPr lang="hu-HU" sz="3200" dirty="0"/>
          </a:p>
          <a:p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DBC7F151-0574-4282-8D68-8589F90A1794}"/>
              </a:ext>
            </a:extLst>
          </p:cNvPr>
          <p:cNvSpPr txBox="1"/>
          <p:nvPr/>
        </p:nvSpPr>
        <p:spPr>
          <a:xfrm>
            <a:off x="1061421" y="789731"/>
            <a:ext cx="9791700" cy="6130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Kedves Gálavendégek</a:t>
            </a: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Kedves </a:t>
            </a:r>
            <a:r>
              <a:rPr lang="hu-HU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Barátaim a világ minden tájáról!</a:t>
            </a:r>
            <a:endParaRPr lang="hu-HU" sz="2400" b="1" dirty="0">
              <a:solidFill>
                <a:schemeClr val="accent1">
                  <a:lumMod val="75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u-HU" sz="24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u-HU" sz="2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Évek óta engem ér az a megtiszteltetés, hogy átadjam a FIABCI német tagozatának üdvözletét a Nívódíj ünnepélyes eredményhirdetése alkalmából e nagyszerű napon, amely az építészet és a várostervezés sikeres, kreatív és érzékeny alkotásait helyezi a középpontba.</a:t>
            </a:r>
          </a:p>
          <a:p>
            <a:pPr algn="just"/>
            <a:r>
              <a:rPr lang="de-DE" sz="2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hu-HU" sz="28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u-HU" sz="2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Saját üzleti irányultságom és a FIABCI Menedzserek Világtanácsában betöltött elnöki tisztségem okán a személyes figyelmem a lakóépületekre összpontosul. Az idei versenyben jó néhány érdekes projekttel találkoztam e kategóriában.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hu-HU" sz="2400" dirty="0">
              <a:solidFill>
                <a:srgbClr val="00206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205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2B43E4-BCB6-4CA8-B942-88952844F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2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endParaRPr lang="hu-HU" sz="3200" dirty="0"/>
          </a:p>
          <a:p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DBC7F151-0574-4282-8D68-8589F90A1794}"/>
              </a:ext>
            </a:extLst>
          </p:cNvPr>
          <p:cNvSpPr txBox="1"/>
          <p:nvPr/>
        </p:nvSpPr>
        <p:spPr>
          <a:xfrm>
            <a:off x="1001806" y="456247"/>
            <a:ext cx="10401301" cy="6401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hu-HU" sz="2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magyar emberek barátja és a gyönyörű országuk gyakori vendége vagyok, és az igazat megvallva csodálom a magyarokat és a bátorságukat, hogy e nehéz időkben is emelt fővel állnak, és a különböző helyekről rájuk nehezedő nyomás ellenére is követik a saját útjukat. Nagyon boldog vagyok, hogy itt állhatok és részt vehetek ezen a rendezvényen.</a:t>
            </a:r>
          </a:p>
          <a:p>
            <a:pPr algn="just"/>
            <a:r>
              <a:rPr lang="hu-HU" sz="2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hu-HU" sz="2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Sok-sok éve vagyok visszatérő látogatója ennek az országnak és mélyen lenyűgöz az a szívélyesség, amellyel mindig fogadnak, az a kreativitás, amellyel a magyarok a kommunista uralom után megújították az országukat, valamint a kultúra, amely nem csak a művészet, az irodalom és a zene területén jelenik meg, hanem az erre fogékony szemek számára észrevehető, kellemes látványt nyújtó mindennapi teljesítményekben is. Ez inspiráló és megnyugtató hatással van rám.</a:t>
            </a:r>
          </a:p>
        </p:txBody>
      </p:sp>
    </p:spTree>
    <p:extLst>
      <p:ext uri="{BB962C8B-B14F-4D97-AF65-F5344CB8AC3E}">
        <p14:creationId xmlns:p14="http://schemas.microsoft.com/office/powerpoint/2010/main" val="4273733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2B43E4-BCB6-4CA8-B942-88952844F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2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endParaRPr lang="hu-HU" sz="3200" dirty="0"/>
          </a:p>
          <a:p>
            <a:endParaRPr lang="hu-HU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CCF8FAEA-7A2D-47DD-A457-4AEEFD1BD05B}"/>
              </a:ext>
            </a:extLst>
          </p:cNvPr>
          <p:cNvSpPr txBox="1"/>
          <p:nvPr/>
        </p:nvSpPr>
        <p:spPr>
          <a:xfrm>
            <a:off x="933450" y="739832"/>
            <a:ext cx="1038225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hu-HU" sz="28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u-HU" sz="2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Most, a globalizáció és a szabványosítás korában, fontos, hogy ragaszkodjunk a saját szilárd álláspontunkhoz. Magyarország pedig szilárdan képviseli a sajátját. </a:t>
            </a:r>
          </a:p>
          <a:p>
            <a:pPr algn="just"/>
            <a:r>
              <a:rPr lang="hu-HU" sz="2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hu-HU" sz="2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Nehéz időket élünk, különösen Németországban. Felemelő az a bátorság és elkötelezettség, amellyel Önök a jövőbe tekintenek.</a:t>
            </a:r>
          </a:p>
          <a:p>
            <a:pPr algn="just"/>
            <a:r>
              <a:rPr lang="hu-HU" sz="2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hu-HU" sz="2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Kedves barátom, László minden évben magára vállalja a feladatot, hogy megszervezze a különösen jó és kreatív ingatlanprojektek versenyét, és hogy közös eredményként mutassa be a legkiemelkedőbbeket. A magyar Nívódíj a FIABCI közössége számára kiemelkedő fontosságú  esemény.</a:t>
            </a:r>
          </a:p>
        </p:txBody>
      </p:sp>
    </p:spTree>
    <p:extLst>
      <p:ext uri="{BB962C8B-B14F-4D97-AF65-F5344CB8AC3E}">
        <p14:creationId xmlns:p14="http://schemas.microsoft.com/office/powerpoint/2010/main" val="1252165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59A90D23-3231-4C47-ABEB-0BA3C8FB6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1174" y="942537"/>
            <a:ext cx="10189651" cy="5683348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hu-HU" sz="2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Lehetőségem nyílt arra, hogy részt vegyek a FIABCI szlovén tagozata 30. évfordulójának ünneplésében. Szembetűnő a számomra, hogy a legkonstruktívabb ötletek Európa legkisebb országaiban születnek meg.</a:t>
            </a:r>
          </a:p>
          <a:p>
            <a:pPr marL="0" indent="0" algn="just">
              <a:buNone/>
            </a:pPr>
            <a:r>
              <a:rPr lang="hu-HU" sz="2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buNone/>
            </a:pPr>
            <a:r>
              <a:rPr lang="hu-HU" sz="2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Örülök, hogy idén újra meghívtak zsűritagnak, és különösen boldoggá tesz, hogy ennek az építészeti és kulturális versenynek a nyerteseivel személyesen is találkozhatok.</a:t>
            </a:r>
          </a:p>
          <a:p>
            <a:pPr marL="0" indent="0" algn="just">
              <a:buNone/>
            </a:pPr>
            <a:r>
              <a:rPr lang="hu-HU" sz="2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buNone/>
            </a:pPr>
            <a:r>
              <a:rPr lang="hu-HU" sz="2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FIABCI magyar tagozatának a legjobbakat kívánom, valamint bátorságot a jövővel való szembenézéshez. László barátomnak energiát, fentről jövő segítséget és jó egészséget kívánok, hogy a Magyar Nívódíj Pályázatot még sok-sok évig szervezhesse.</a:t>
            </a:r>
          </a:p>
          <a:p>
            <a:pPr marL="0" indent="0" algn="ctr">
              <a:buNone/>
            </a:pPr>
            <a:r>
              <a:rPr lang="hu-HU" sz="2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öszönöm figyelmüket!</a:t>
            </a:r>
            <a:endParaRPr lang="hu-HU" sz="28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75827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5247" y="3574227"/>
            <a:ext cx="3146367" cy="3146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63048" y="4447146"/>
            <a:ext cx="11113329" cy="1400530"/>
          </a:xfrm>
        </p:spPr>
        <p:txBody>
          <a:bodyPr>
            <a:noAutofit/>
          </a:bodyPr>
          <a:lstStyle/>
          <a:p>
            <a:pPr algn="ctr"/>
            <a:r>
              <a:rPr lang="hu-HU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Magyar győztesek </a:t>
            </a: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hu-HU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 FIABCI World </a:t>
            </a:r>
            <a:r>
              <a:rPr lang="hu-HU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Prix</a:t>
            </a:r>
            <a:r>
              <a:rPr lang="hu-HU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d’</a:t>
            </a:r>
            <a:r>
              <a:rPr lang="hu-HU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Excellence</a:t>
            </a:r>
            <a:r>
              <a:rPr lang="hu-HU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nemzetközi pályázaton</a:t>
            </a: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hu-HU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2022</a:t>
            </a:r>
            <a:br>
              <a:rPr lang="hu-HU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hu-HU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Párizs</a:t>
            </a:r>
            <a:endParaRPr lang="hu-HU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17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116062" y="621437"/>
            <a:ext cx="51312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Irodaház kategória </a:t>
            </a:r>
          </a:p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Ezüstérem</a:t>
            </a:r>
          </a:p>
          <a:p>
            <a:pPr algn="ctr"/>
            <a:r>
              <a:rPr lang="hu-HU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Váci Greens</a:t>
            </a:r>
          </a:p>
          <a:p>
            <a:pPr algn="ctr"/>
            <a:r>
              <a:rPr lang="hu-HU" sz="28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Budapest</a:t>
            </a:r>
          </a:p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747D2054-14A3-0C2B-D109-6B557AC57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924" y="1694220"/>
            <a:ext cx="6257802" cy="4542343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19E6B682-3B78-02E9-FC21-AD56681A85A4}"/>
              </a:ext>
            </a:extLst>
          </p:cNvPr>
          <p:cNvSpPr txBox="1"/>
          <p:nvPr/>
        </p:nvSpPr>
        <p:spPr>
          <a:xfrm>
            <a:off x="4016488" y="5797118"/>
            <a:ext cx="4159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Atenor Hungary Kft.</a:t>
            </a:r>
          </a:p>
        </p:txBody>
      </p:sp>
    </p:spTree>
    <p:extLst>
      <p:ext uri="{BB962C8B-B14F-4D97-AF65-F5344CB8AC3E}">
        <p14:creationId xmlns:p14="http://schemas.microsoft.com/office/powerpoint/2010/main" val="909232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26382" y="621437"/>
            <a:ext cx="910380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Közcélú infrastruktúra-fejlesztés kategória </a:t>
            </a:r>
          </a:p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Aranyérem</a:t>
            </a:r>
          </a:p>
          <a:p>
            <a:pPr algn="ctr"/>
            <a:r>
              <a:rPr lang="hu-HU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Millenáris Széllkapu Park</a:t>
            </a:r>
          </a:p>
          <a:p>
            <a:pPr algn="ctr"/>
            <a:r>
              <a:rPr lang="hu-HU" sz="28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Budapest</a:t>
            </a:r>
          </a:p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9E6B682-3B78-02E9-FC21-AD56681A85A4}"/>
              </a:ext>
            </a:extLst>
          </p:cNvPr>
          <p:cNvSpPr txBox="1"/>
          <p:nvPr/>
        </p:nvSpPr>
        <p:spPr>
          <a:xfrm>
            <a:off x="1189607" y="5797118"/>
            <a:ext cx="95967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   Millenáris Tudományos Kulturális Nonprofit Kft. </a:t>
            </a:r>
          </a:p>
          <a:p>
            <a:pPr algn="ctr"/>
            <a:r>
              <a:rPr lang="hu-HU" sz="3200" dirty="0"/>
              <a:t>TSCP Mérnökiroda Kft.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0366C184-DEDA-B2F4-53F3-2F5D05298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088" y="2511078"/>
            <a:ext cx="5005239" cy="2834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793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26382" y="621437"/>
            <a:ext cx="910380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Városfejlesztés kategória </a:t>
            </a:r>
          </a:p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Aranyérem</a:t>
            </a:r>
          </a:p>
          <a:p>
            <a:pPr algn="ctr"/>
            <a:r>
              <a:rPr lang="hu-HU" sz="32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BudaPart</a:t>
            </a:r>
            <a:r>
              <a:rPr lang="hu-HU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Városnegyed</a:t>
            </a:r>
          </a:p>
          <a:p>
            <a:pPr algn="ctr"/>
            <a:r>
              <a:rPr lang="hu-HU" sz="28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Budapest</a:t>
            </a:r>
          </a:p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9E6B682-3B78-02E9-FC21-AD56681A85A4}"/>
              </a:ext>
            </a:extLst>
          </p:cNvPr>
          <p:cNvSpPr txBox="1"/>
          <p:nvPr/>
        </p:nvSpPr>
        <p:spPr>
          <a:xfrm>
            <a:off x="3179088" y="5797118"/>
            <a:ext cx="49837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/>
              <a:t>      Property Market Kft. </a:t>
            </a:r>
          </a:p>
          <a:p>
            <a:pPr algn="ctr"/>
            <a:endParaRPr lang="hu-HU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A9E0AE52-ADF6-ADAA-71F7-0995551EA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150" y="2658048"/>
            <a:ext cx="4941699" cy="27881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220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26382" y="621437"/>
            <a:ext cx="910380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Örökségvédelem kategória </a:t>
            </a:r>
          </a:p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Aranyérem</a:t>
            </a:r>
          </a:p>
          <a:p>
            <a:pPr algn="ctr"/>
            <a:r>
              <a:rPr lang="hu-HU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Csillagerőd</a:t>
            </a:r>
          </a:p>
          <a:p>
            <a:pPr algn="ctr"/>
            <a:r>
              <a:rPr lang="hu-HU" sz="28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Komárom</a:t>
            </a:r>
          </a:p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9E6B682-3B78-02E9-FC21-AD56681A85A4}"/>
              </a:ext>
            </a:extLst>
          </p:cNvPr>
          <p:cNvSpPr txBox="1"/>
          <p:nvPr/>
        </p:nvSpPr>
        <p:spPr>
          <a:xfrm>
            <a:off x="3179088" y="5797118"/>
            <a:ext cx="49837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/>
              <a:t>    Városliget Zrt. </a:t>
            </a:r>
          </a:p>
          <a:p>
            <a:pPr algn="ctr"/>
            <a:endParaRPr lang="hu-H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A3249F4-6CD1-5F57-6F2A-F683645A98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9" t="5923" r="10941" b="14652"/>
          <a:stretch/>
        </p:blipFill>
        <p:spPr bwMode="auto">
          <a:xfrm>
            <a:off x="3677751" y="2601157"/>
            <a:ext cx="4836497" cy="2840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8171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26382" y="621437"/>
            <a:ext cx="910380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Többfunkciós ingatlanfejlesztés és</a:t>
            </a:r>
          </a:p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Környezettudatos ingatlanfejlesztés kategóriák </a:t>
            </a:r>
          </a:p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Aranyérem</a:t>
            </a:r>
          </a:p>
          <a:p>
            <a:pPr algn="ctr"/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Szervita Square Building</a:t>
            </a:r>
            <a:endParaRPr lang="hu-HU" sz="2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9E6B682-3B78-02E9-FC21-AD56681A85A4}"/>
              </a:ext>
            </a:extLst>
          </p:cNvPr>
          <p:cNvSpPr txBox="1"/>
          <p:nvPr/>
        </p:nvSpPr>
        <p:spPr>
          <a:xfrm>
            <a:off x="3179088" y="5797118"/>
            <a:ext cx="49837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/>
              <a:t>    Horizon Development </a:t>
            </a:r>
          </a:p>
          <a:p>
            <a:pPr algn="ctr"/>
            <a:endParaRPr lang="hu-HU" dirty="0"/>
          </a:p>
        </p:txBody>
      </p:sp>
      <p:pic>
        <p:nvPicPr>
          <p:cNvPr id="3" name="Kép 2" descr="A képen égbolt, kültéri, talaj, kő látható&#10;&#10;Automatikusan generált leírás">
            <a:extLst>
              <a:ext uri="{FF2B5EF4-FFF2-40B4-BE49-F238E27FC236}">
                <a16:creationId xmlns:a16="http://schemas.microsoft.com/office/drawing/2014/main" id="{7BD693CC-9043-C7BE-41C6-3DCBA4D3F3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403" y="2473905"/>
            <a:ext cx="4983764" cy="332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548643" y="1100388"/>
            <a:ext cx="111697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4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 </a:t>
            </a:r>
          </a:p>
          <a:p>
            <a:pPr algn="ctr"/>
            <a:r>
              <a:rPr lang="hu-HU" sz="4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2022. évi </a:t>
            </a:r>
          </a:p>
          <a:p>
            <a:pPr algn="ctr"/>
            <a:r>
              <a:rPr lang="hu-HU" sz="4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XXIV. </a:t>
            </a:r>
          </a:p>
          <a:p>
            <a:pPr algn="ctr"/>
            <a:r>
              <a:rPr lang="hu-HU" sz="4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Magyar Ingatlanfejlesztési </a:t>
            </a:r>
          </a:p>
          <a:p>
            <a:pPr algn="ctr"/>
            <a:r>
              <a:rPr lang="hu-HU" sz="4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Nívódíj Pályázat </a:t>
            </a:r>
          </a:p>
          <a:p>
            <a:pPr algn="ctr"/>
            <a:r>
              <a:rPr lang="hu-HU" sz="4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résztvevői</a:t>
            </a:r>
          </a:p>
        </p:txBody>
      </p:sp>
    </p:spTree>
    <p:extLst>
      <p:ext uri="{BB962C8B-B14F-4D97-AF65-F5344CB8AC3E}">
        <p14:creationId xmlns:p14="http://schemas.microsoft.com/office/powerpoint/2010/main" val="3554552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121408" y="1457684"/>
            <a:ext cx="9798065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Bánáti + Hartvig Építész Iroda irodaépülete  		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MNB Felügyeleti Központ és Pénzmúzeum  		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Siemens-</a:t>
            </a:r>
            <a:r>
              <a:rPr lang="hu-HU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evosoft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székház   							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Aréna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Business Campus A </a:t>
            </a:r>
            <a:r>
              <a:rPr lang="en-US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Épület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  				</a:t>
            </a:r>
            <a:r>
              <a:rPr lang="en-US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  <a:endParaRPr lang="hu-H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GeoConcept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Headquarters </a:t>
            </a:r>
            <a:r>
              <a:rPr lang="en-US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Irodaház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			</a:t>
            </a:r>
            <a:r>
              <a:rPr lang="en-US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  <a:endParaRPr lang="hu-H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LOFFICE </a:t>
            </a:r>
            <a:r>
              <a:rPr lang="en-US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Irodaház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 										</a:t>
            </a:r>
            <a:r>
              <a:rPr lang="en-US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  <a:endParaRPr lang="hu-H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Neuschloss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Palota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 									</a:t>
            </a:r>
            <a:r>
              <a:rPr lang="en-US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  <a:p>
            <a:endParaRPr lang="en-US" sz="28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4372656" y="677527"/>
            <a:ext cx="36631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Iroda kategória</a:t>
            </a:r>
          </a:p>
        </p:txBody>
      </p:sp>
    </p:spTree>
    <p:extLst>
      <p:ext uri="{BB962C8B-B14F-4D97-AF65-F5344CB8AC3E}">
        <p14:creationId xmlns:p14="http://schemas.microsoft.com/office/powerpoint/2010/main" val="17000963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50"/>
          <a:stretch/>
        </p:blipFill>
        <p:spPr bwMode="auto">
          <a:xfrm>
            <a:off x="3007804" y="2535936"/>
            <a:ext cx="6563281" cy="3761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églalap 1"/>
          <p:cNvSpPr/>
          <p:nvPr/>
        </p:nvSpPr>
        <p:spPr>
          <a:xfrm>
            <a:off x="2512610" y="1219200"/>
            <a:ext cx="755367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Bánáti + Hartvig Építész Iroda irodaépülete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  <a:r>
              <a:rPr lang="hu-HU" sz="2400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36047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2408123" y="950556"/>
            <a:ext cx="7378943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MNB Felügyeleti Központ és Pénzmúzeum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sp>
        <p:nvSpPr>
          <p:cNvPr id="5" name="Téglalap 4"/>
          <p:cNvSpPr/>
          <p:nvPr/>
        </p:nvSpPr>
        <p:spPr>
          <a:xfrm>
            <a:off x="4930450" y="6233812"/>
            <a:ext cx="23342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 err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MNB-Ingatlan</a:t>
            </a:r>
            <a:r>
              <a:rPr lang="hu-HU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Kft.</a:t>
            </a:r>
          </a:p>
        </p:txBody>
      </p:sp>
      <p:pic>
        <p:nvPicPr>
          <p:cNvPr id="2052" name="Picture 4" descr="Forrás: Tervl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105" y="2062940"/>
            <a:ext cx="7186981" cy="4105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0801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919956" y="924459"/>
            <a:ext cx="4512774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Siemens-evosoft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székház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81" b="16982"/>
          <a:stretch/>
        </p:blipFill>
        <p:spPr bwMode="auto">
          <a:xfrm>
            <a:off x="3328416" y="2073812"/>
            <a:ext cx="5730240" cy="4164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églalap 3"/>
          <p:cNvSpPr/>
          <p:nvPr/>
        </p:nvSpPr>
        <p:spPr>
          <a:xfrm>
            <a:off x="5334605" y="6265463"/>
            <a:ext cx="16834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    WING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Zrt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52922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282546" y="1035670"/>
            <a:ext cx="5875326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Aréna</a:t>
            </a:r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Business Campus A </a:t>
            </a:r>
            <a:r>
              <a:rPr lang="en-US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Épület</a:t>
            </a:r>
            <a:endParaRPr lang="hu-HU" sz="2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547" y="2189019"/>
            <a:ext cx="6029764" cy="4014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églalap 3"/>
          <p:cNvSpPr/>
          <p:nvPr/>
        </p:nvSpPr>
        <p:spPr>
          <a:xfrm>
            <a:off x="3470097" y="6203562"/>
            <a:ext cx="55002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Atenor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Hungary Kft. (Hungária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Greens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Kft. </a:t>
            </a:r>
            <a:r>
              <a:rPr lang="hu-HU" sz="2000" dirty="0">
                <a:solidFill>
                  <a:srgbClr val="00206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953255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125817" y="1004121"/>
            <a:ext cx="6574236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GeoConcept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hu-HU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Headquarters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Irodaház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sp>
        <p:nvSpPr>
          <p:cNvPr id="4" name="Téglalap 3"/>
          <p:cNvSpPr/>
          <p:nvPr/>
        </p:nvSpPr>
        <p:spPr>
          <a:xfrm>
            <a:off x="2753961" y="6240899"/>
            <a:ext cx="70310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  Térhálózat Design Kft. és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GeoConcept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Energetikai Kft</a:t>
            </a:r>
            <a:r>
              <a:rPr lang="hu-HU" sz="2000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045" y="2108692"/>
            <a:ext cx="6043779" cy="4023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95774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4557016" y="1003312"/>
            <a:ext cx="3196708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LOFFICE Irodaház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sp>
        <p:nvSpPr>
          <p:cNvPr id="4" name="Téglalap 3"/>
          <p:cNvSpPr/>
          <p:nvPr/>
        </p:nvSpPr>
        <p:spPr>
          <a:xfrm>
            <a:off x="3474996" y="6282463"/>
            <a:ext cx="53607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Loffice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Kft. és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Paládi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Építész és Mérnök Kft.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8" b="9055"/>
          <a:stretch/>
        </p:blipFill>
        <p:spPr bwMode="auto">
          <a:xfrm>
            <a:off x="3121159" y="2100609"/>
            <a:ext cx="6144767" cy="4045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6349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4466198" y="979700"/>
            <a:ext cx="3329758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Neuschloss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Palota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sp>
        <p:nvSpPr>
          <p:cNvPr id="5" name="Téglalap 4"/>
          <p:cNvSpPr/>
          <p:nvPr/>
        </p:nvSpPr>
        <p:spPr>
          <a:xfrm>
            <a:off x="4670577" y="6151041"/>
            <a:ext cx="2920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RedWood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Holding Kft</a:t>
            </a:r>
            <a:r>
              <a:rPr lang="hu-HU" sz="20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513" y="2047695"/>
            <a:ext cx="6163128" cy="4103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46787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11552" y="1825676"/>
            <a:ext cx="813206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Hotel Oktogon </a:t>
            </a:r>
            <a:r>
              <a:rPr lang="hu-HU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Haggenmacher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 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LUA </a:t>
            </a:r>
            <a:r>
              <a:rPr lang="hu-HU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Resort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*****Balatonfüred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BOTANIQ Turai Kastély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Park 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I</a:t>
            </a:r>
            <a:r>
              <a:rPr lang="en-US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nn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by Radisson </a:t>
            </a:r>
            <a:r>
              <a:rPr lang="en-US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Zalakaros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Hotel &amp; Spa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Grand Hotel Esztergom</a:t>
            </a:r>
          </a:p>
          <a:p>
            <a:endParaRPr lang="hu-HU" dirty="0"/>
          </a:p>
          <a:p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3925374" y="842357"/>
            <a:ext cx="43636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Szálloda kategória</a:t>
            </a:r>
          </a:p>
        </p:txBody>
      </p:sp>
    </p:spTree>
    <p:extLst>
      <p:ext uri="{BB962C8B-B14F-4D97-AF65-F5344CB8AC3E}">
        <p14:creationId xmlns:p14="http://schemas.microsoft.com/office/powerpoint/2010/main" val="13825030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265883" y="1055709"/>
            <a:ext cx="557396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Hotel Oktogon </a:t>
            </a:r>
            <a:r>
              <a:rPr lang="hu-HU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Haggenmacher</a:t>
            </a:r>
            <a:endParaRPr lang="hu-HU" sz="2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pic>
        <p:nvPicPr>
          <p:cNvPr id="11266" name="Picture 2" descr="C:\Users\Sandor\Desktop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245" y="2253904"/>
            <a:ext cx="5879227" cy="390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4562714" y="6271994"/>
            <a:ext cx="29803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Continental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Group Kft.</a:t>
            </a:r>
          </a:p>
        </p:txBody>
      </p:sp>
    </p:spTree>
    <p:extLst>
      <p:ext uri="{BB962C8B-B14F-4D97-AF65-F5344CB8AC3E}">
        <p14:creationId xmlns:p14="http://schemas.microsoft.com/office/powerpoint/2010/main" val="3364952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659826" y="1147304"/>
            <a:ext cx="50000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LUA </a:t>
            </a:r>
            <a:r>
              <a:rPr lang="hu-HU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Resort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*****Balatonfüred</a:t>
            </a:r>
          </a:p>
        </p:txBody>
      </p:sp>
      <p:sp>
        <p:nvSpPr>
          <p:cNvPr id="4" name="Téglalap 3"/>
          <p:cNvSpPr/>
          <p:nvPr/>
        </p:nvSpPr>
        <p:spPr>
          <a:xfrm>
            <a:off x="4301344" y="6207150"/>
            <a:ext cx="33025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Sz. Z. Szállodafejlesztő Kft.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5" b="37038"/>
          <a:stretch/>
        </p:blipFill>
        <p:spPr bwMode="auto">
          <a:xfrm>
            <a:off x="2923140" y="1899320"/>
            <a:ext cx="6058912" cy="4177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2050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957579" y="926275"/>
            <a:ext cx="40366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BOTANIQ Turai Kastély</a:t>
            </a:r>
          </a:p>
        </p:txBody>
      </p:sp>
      <p:pic>
        <p:nvPicPr>
          <p:cNvPr id="13314" name="Picture 2" descr="C:\Users\Sandor\Desktop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212" y="1681774"/>
            <a:ext cx="6581413" cy="4384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4656493" y="6261711"/>
            <a:ext cx="26388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TRA Real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Estates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Kft.</a:t>
            </a:r>
          </a:p>
        </p:txBody>
      </p:sp>
    </p:spTree>
    <p:extLst>
      <p:ext uri="{BB962C8B-B14F-4D97-AF65-F5344CB8AC3E}">
        <p14:creationId xmlns:p14="http://schemas.microsoft.com/office/powerpoint/2010/main" val="34594326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2356537" y="1040177"/>
            <a:ext cx="76354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Park 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I</a:t>
            </a:r>
            <a:r>
              <a:rPr lang="en-US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nn</a:t>
            </a:r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by Radisson </a:t>
            </a:r>
            <a:r>
              <a:rPr lang="en-US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Zalakaros</a:t>
            </a:r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Hotel &amp; Spa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131" y="1922466"/>
            <a:ext cx="5956236" cy="4179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églalap 3"/>
          <p:cNvSpPr/>
          <p:nvPr/>
        </p:nvSpPr>
        <p:spPr>
          <a:xfrm>
            <a:off x="5087252" y="6260771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Z.I.P. Hotel Kft.</a:t>
            </a:r>
            <a:r>
              <a:rPr lang="hu-HU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17392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876185" y="1024056"/>
            <a:ext cx="41553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Grand Hotel Esztergom</a:t>
            </a:r>
          </a:p>
        </p:txBody>
      </p:sp>
      <p:pic>
        <p:nvPicPr>
          <p:cNvPr id="15362" name="Picture 2" descr="C:\Users\Sandor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666" y="1850269"/>
            <a:ext cx="6038343" cy="4029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4745810" y="6123601"/>
            <a:ext cx="24160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Solva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Property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Kft</a:t>
            </a:r>
            <a:r>
              <a:rPr lang="hu-HU" sz="2000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8256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84704" y="2638153"/>
            <a:ext cx="79248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latin typeface="Century Gothic" panose="020B0502020202020204" pitchFamily="34" charset="0"/>
              </a:rPr>
              <a:t>Szent II. János Pál pápa templom    </a:t>
            </a:r>
            <a:r>
              <a:rPr lang="hu-HU" sz="2400" dirty="0">
                <a:latin typeface="Century Gothic" panose="020B0502020202020204" pitchFamily="34" charset="0"/>
              </a:rPr>
              <a:t>Páty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latin typeface="Century Gothic" panose="020B0502020202020204" pitchFamily="34" charset="0"/>
              </a:rPr>
              <a:t>Bodajki Segítő Szűz Mária Kegyhely-kegytemplom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latin typeface="Century Gothic" panose="020B0502020202020204" pitchFamily="34" charset="0"/>
              </a:rPr>
              <a:t>Kápolna közösségi térrel   </a:t>
            </a:r>
            <a:r>
              <a:rPr lang="hu-HU" sz="2400" dirty="0">
                <a:latin typeface="Century Gothic" panose="020B0502020202020204" pitchFamily="34" charset="0"/>
              </a:rPr>
              <a:t>Andornaktálya</a:t>
            </a:r>
            <a:r>
              <a:rPr lang="hu-HU" sz="2400" b="1" dirty="0">
                <a:latin typeface="Century Gothic" panose="020B0502020202020204" pitchFamily="34" charset="0"/>
              </a:rPr>
              <a:t> </a:t>
            </a:r>
          </a:p>
          <a:p>
            <a:endParaRPr lang="hu-HU" sz="2400" b="1" dirty="0">
              <a:latin typeface="Century Gothic" panose="020B0502020202020204" pitchFamily="34" charset="0"/>
            </a:endParaRPr>
          </a:p>
          <a:p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3451687" y="1185150"/>
            <a:ext cx="5288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Egyházi létesítmények </a:t>
            </a:r>
          </a:p>
        </p:txBody>
      </p:sp>
    </p:spTree>
    <p:extLst>
      <p:ext uri="{BB962C8B-B14F-4D97-AF65-F5344CB8AC3E}">
        <p14:creationId xmlns:p14="http://schemas.microsoft.com/office/powerpoint/2010/main" val="33519068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2967530" y="1213540"/>
            <a:ext cx="594746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Szent II. János Pál pápa templom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Páty</a:t>
            </a:r>
          </a:p>
        </p:txBody>
      </p:sp>
      <p:sp>
        <p:nvSpPr>
          <p:cNvPr id="4" name="Téglalap 3"/>
          <p:cNvSpPr/>
          <p:nvPr/>
        </p:nvSpPr>
        <p:spPr>
          <a:xfrm>
            <a:off x="3918913" y="6128211"/>
            <a:ext cx="40446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Robert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Gutowski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Architects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Ltd</a:t>
            </a:r>
            <a:r>
              <a:rPr lang="hu-HU" dirty="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5123" name="Picture 3" descr="C:\Users\Sandor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979" y="2106092"/>
            <a:ext cx="4888564" cy="3831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8242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798690" y="1222949"/>
            <a:ext cx="89322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Bodajki Segítő Szűz Mária Kegyhely-kegytemplom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355" y="2182369"/>
            <a:ext cx="6106920" cy="3945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églalap 3"/>
          <p:cNvSpPr/>
          <p:nvPr/>
        </p:nvSpPr>
        <p:spPr>
          <a:xfrm>
            <a:off x="4162326" y="6128211"/>
            <a:ext cx="42049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Bodajk Római Katolikus Plébánia</a:t>
            </a:r>
          </a:p>
        </p:txBody>
      </p:sp>
    </p:spTree>
    <p:extLst>
      <p:ext uri="{BB962C8B-B14F-4D97-AF65-F5344CB8AC3E}">
        <p14:creationId xmlns:p14="http://schemas.microsoft.com/office/powerpoint/2010/main" val="2475903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781466" y="783354"/>
            <a:ext cx="443743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Kápolna közösségi térrel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Andornaktálya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777" y="2058617"/>
            <a:ext cx="6402803" cy="3781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églalap 3"/>
          <p:cNvSpPr/>
          <p:nvPr/>
        </p:nvSpPr>
        <p:spPr>
          <a:xfrm>
            <a:off x="4054777" y="6057872"/>
            <a:ext cx="38908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Pócsik János -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Mérker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2007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Zrt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0311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857230" y="2801667"/>
            <a:ext cx="7254957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Lővér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Uszoda    						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Sopron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Aquaticum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Strandfürdő 			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Debrecen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Veszprém Városi Sportuszoda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Bozsik Aréna   						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  <a:p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endParaRPr lang="hu-HU" dirty="0"/>
          </a:p>
          <a:p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3831599" y="1177869"/>
            <a:ext cx="45672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Sportlétesítmények</a:t>
            </a:r>
          </a:p>
        </p:txBody>
      </p:sp>
    </p:spTree>
    <p:extLst>
      <p:ext uri="{BB962C8B-B14F-4D97-AF65-F5344CB8AC3E}">
        <p14:creationId xmlns:p14="http://schemas.microsoft.com/office/powerpoint/2010/main" val="29888702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4430163" y="996272"/>
            <a:ext cx="2576346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Lővér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Uszoda 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Sopron</a:t>
            </a:r>
          </a:p>
        </p:txBody>
      </p:sp>
      <p:pic>
        <p:nvPicPr>
          <p:cNvPr id="19458" name="Picture 2" descr="C:\Users\Sandor\Desktop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2076461"/>
            <a:ext cx="5470139" cy="37878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2918529" y="5984427"/>
            <a:ext cx="55996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Sopron Megyei Jogú Város Önkormányzata</a:t>
            </a:r>
          </a:p>
        </p:txBody>
      </p:sp>
    </p:spTree>
    <p:extLst>
      <p:ext uri="{BB962C8B-B14F-4D97-AF65-F5344CB8AC3E}">
        <p14:creationId xmlns:p14="http://schemas.microsoft.com/office/powerpoint/2010/main" val="6003770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4050456" y="979698"/>
            <a:ext cx="4213013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Aquaticum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Strandfürdő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Debrecen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761" y="2157984"/>
            <a:ext cx="5486400" cy="3974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églalap 3"/>
          <p:cNvSpPr/>
          <p:nvPr/>
        </p:nvSpPr>
        <p:spPr>
          <a:xfrm>
            <a:off x="5615317" y="6243860"/>
            <a:ext cx="14302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HUNÉP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Zrt</a:t>
            </a:r>
            <a:r>
              <a:rPr lang="hu-HU" sz="2000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85387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236614" y="1071066"/>
            <a:ext cx="53078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Veszprém Városi Sportuszoda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02" y="1926336"/>
            <a:ext cx="5561287" cy="3889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églalap 3"/>
          <p:cNvSpPr/>
          <p:nvPr/>
        </p:nvSpPr>
        <p:spPr>
          <a:xfrm>
            <a:off x="2118053" y="5934670"/>
            <a:ext cx="75449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VEMÉV-SZER Építő- és Szerelőipari Kft. * LATEREX Építő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Zrt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31798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4992065" y="968117"/>
            <a:ext cx="2404824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Bozsik Aréna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sp>
        <p:nvSpPr>
          <p:cNvPr id="5" name="Téglalap 4"/>
          <p:cNvSpPr/>
          <p:nvPr/>
        </p:nvSpPr>
        <p:spPr>
          <a:xfrm>
            <a:off x="3100179" y="6088469"/>
            <a:ext cx="61849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Óbuda Építész Stúdió Kft., West Hungária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Bau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Kft</a:t>
            </a:r>
            <a:r>
              <a:rPr lang="hu-HU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9" y="1860669"/>
            <a:ext cx="6137376" cy="4089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0828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02080" y="2235815"/>
            <a:ext cx="10143744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„HUNGEXPO” Kongresszusi és Kiállítási Központ revitalizációja   </a:t>
            </a:r>
            <a:r>
              <a:rPr lang="hu-HU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Budapest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Hegyvidéki Városháza tér    </a:t>
            </a:r>
            <a:r>
              <a:rPr lang="hu-HU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Budapest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Kőszeg belvárosában található műemlék épületek </a:t>
            </a:r>
          </a:p>
          <a:p>
            <a:r>
              <a:rPr lang="hu-HU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   nemzeti Kraft-program keretében történő rekonstrukciója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Nyíregyháza belvárosi terek park-rekonstrukciója, </a:t>
            </a:r>
          </a:p>
          <a:p>
            <a:r>
              <a:rPr lang="hu-HU" sz="24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   Benczúr-Bessenyei tér fejlesztése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3271350" y="1159504"/>
            <a:ext cx="56493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Városi léptékű fejlesztés </a:t>
            </a:r>
          </a:p>
        </p:txBody>
      </p:sp>
    </p:spTree>
    <p:extLst>
      <p:ext uri="{BB962C8B-B14F-4D97-AF65-F5344CB8AC3E}">
        <p14:creationId xmlns:p14="http://schemas.microsoft.com/office/powerpoint/2010/main" val="21468863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688112" y="1129825"/>
            <a:ext cx="10815781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„HUNGEXPO” Kongresszusi és Kiállítási Központ </a:t>
            </a:r>
            <a:r>
              <a:rPr lang="hu-HU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revitalizációja</a:t>
            </a:r>
            <a:endParaRPr lang="hu-HU" sz="2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743" y="2117208"/>
            <a:ext cx="6065647" cy="4038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églalap 3"/>
          <p:cNvSpPr/>
          <p:nvPr/>
        </p:nvSpPr>
        <p:spPr>
          <a:xfrm>
            <a:off x="3048000" y="614756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EXPO PARK  Kft.</a:t>
            </a:r>
          </a:p>
        </p:txBody>
      </p:sp>
    </p:spTree>
    <p:extLst>
      <p:ext uri="{BB962C8B-B14F-4D97-AF65-F5344CB8AC3E}">
        <p14:creationId xmlns:p14="http://schemas.microsoft.com/office/powerpoint/2010/main" val="26616611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3745499" y="1114524"/>
            <a:ext cx="4652236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Hegyvidéki Városháza tér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9" b="23046"/>
          <a:stretch/>
        </p:blipFill>
        <p:spPr bwMode="auto">
          <a:xfrm>
            <a:off x="3291840" y="2182369"/>
            <a:ext cx="5559552" cy="3472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églalap 4"/>
          <p:cNvSpPr/>
          <p:nvPr/>
        </p:nvSpPr>
        <p:spPr>
          <a:xfrm>
            <a:off x="2471230" y="5902180"/>
            <a:ext cx="72495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 Főváros XII. kerület Hegyvidéki Önkormányzat</a:t>
            </a:r>
          </a:p>
        </p:txBody>
      </p:sp>
    </p:spTree>
    <p:extLst>
      <p:ext uri="{BB962C8B-B14F-4D97-AF65-F5344CB8AC3E}">
        <p14:creationId xmlns:p14="http://schemas.microsoft.com/office/powerpoint/2010/main" val="35440752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125423" y="1050900"/>
            <a:ext cx="10339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Kőszeg belvárosában található műemlék épületek </a:t>
            </a:r>
          </a:p>
          <a:p>
            <a:pPr algn="ctr"/>
            <a:r>
              <a:rPr lang="hu-HU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nemzeti Kraft-program keretében történő rekonstrukciója</a:t>
            </a:r>
          </a:p>
        </p:txBody>
      </p:sp>
      <p:pic>
        <p:nvPicPr>
          <p:cNvPr id="25602" name="Picture 2" descr="C:\Users\Sandor\Desktop\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55" b="29938"/>
          <a:stretch/>
        </p:blipFill>
        <p:spPr bwMode="auto">
          <a:xfrm>
            <a:off x="3355481" y="2262141"/>
            <a:ext cx="5703183" cy="3882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4060553" y="6264817"/>
            <a:ext cx="44694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Felsőbbfokú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Tanulmányok Intézete</a:t>
            </a:r>
          </a:p>
        </p:txBody>
      </p:sp>
    </p:spTree>
    <p:extLst>
      <p:ext uri="{BB962C8B-B14F-4D97-AF65-F5344CB8AC3E}">
        <p14:creationId xmlns:p14="http://schemas.microsoft.com/office/powerpoint/2010/main" val="31455300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800365" y="1193421"/>
            <a:ext cx="108039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Nyíregyháza belvárosi terek park-rekonstrukciója, </a:t>
            </a:r>
          </a:p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Benczúr-Bessenyei tér fejlesztése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506" y="2405006"/>
            <a:ext cx="5837753" cy="3886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églalap 4"/>
          <p:cNvSpPr/>
          <p:nvPr/>
        </p:nvSpPr>
        <p:spPr>
          <a:xfrm>
            <a:off x="2968146" y="6291720"/>
            <a:ext cx="62744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Nyíregyháza Megyei Jogú Város Önkormányzata</a:t>
            </a:r>
          </a:p>
        </p:txBody>
      </p:sp>
    </p:spTree>
    <p:extLst>
      <p:ext uri="{BB962C8B-B14F-4D97-AF65-F5344CB8AC3E}">
        <p14:creationId xmlns:p14="http://schemas.microsoft.com/office/powerpoint/2010/main" val="39708537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55776" y="2065127"/>
            <a:ext cx="10936224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Metrodom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Őrmező Lakópark    				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„A LAKHATÁS BIZTONSÁGA” </a:t>
            </a:r>
          </a:p>
          <a:p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   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 Főváros XIII. Kerületi Önkormányzat Jász utca 72. sz. </a:t>
            </a:r>
          </a:p>
          <a:p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   35 lakásos Önkormányzati Lakóépület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14 lakásos társasház   							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Tata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Metropolitan </a:t>
            </a:r>
            <a:r>
              <a:rPr lang="hu-HU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Garden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  						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Paskal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hu-HU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Garden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  								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  <a:p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4476808" y="1074160"/>
            <a:ext cx="32383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Lakóépületek</a:t>
            </a:r>
          </a:p>
        </p:txBody>
      </p:sp>
    </p:spTree>
    <p:extLst>
      <p:ext uri="{BB962C8B-B14F-4D97-AF65-F5344CB8AC3E}">
        <p14:creationId xmlns:p14="http://schemas.microsoft.com/office/powerpoint/2010/main" val="27232030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444230" y="1123477"/>
            <a:ext cx="5206875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Metrodom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Őrmező Lakópark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pic>
        <p:nvPicPr>
          <p:cNvPr id="27650" name="Picture 2" descr="C:\Users\Sandor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693" y="2223067"/>
            <a:ext cx="6353939" cy="3874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4724222" y="6226684"/>
            <a:ext cx="26468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Metrodom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Építő Kft</a:t>
            </a:r>
            <a:r>
              <a:rPr lang="hu-HU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06341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689324" y="837575"/>
            <a:ext cx="108883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„A LAKHATÁS BIZTONSÁGA” </a:t>
            </a:r>
          </a:p>
          <a:p>
            <a:pPr algn="ctr"/>
            <a:r>
              <a:rPr lang="hu-HU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 Főváros XIII. Kerületi Önkormányzat Jász utca 72. szám alatti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35 lakásos Önkormányzati Lakóépület</a:t>
            </a:r>
          </a:p>
        </p:txBody>
      </p:sp>
      <p:pic>
        <p:nvPicPr>
          <p:cNvPr id="28674" name="Picture 2" descr="C:\Users\Sandor\Desktop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290" y="2470585"/>
            <a:ext cx="4996457" cy="3747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3261535" y="6268887"/>
            <a:ext cx="57439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 Főváros XIII. Kerületi Önkormányzat</a:t>
            </a:r>
          </a:p>
        </p:txBody>
      </p:sp>
    </p:spTree>
    <p:extLst>
      <p:ext uri="{BB962C8B-B14F-4D97-AF65-F5344CB8AC3E}">
        <p14:creationId xmlns:p14="http://schemas.microsoft.com/office/powerpoint/2010/main" val="40500684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4162038" y="981279"/>
            <a:ext cx="3735317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14 lakásos társasház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Tata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207" y="2051122"/>
            <a:ext cx="5492391" cy="4119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églalap 3"/>
          <p:cNvSpPr/>
          <p:nvPr/>
        </p:nvSpPr>
        <p:spPr>
          <a:xfrm>
            <a:off x="3358934" y="6170414"/>
            <a:ext cx="53415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Tóbiás Tamás okl. építész – vezető tervező</a:t>
            </a:r>
          </a:p>
        </p:txBody>
      </p:sp>
    </p:spTree>
    <p:extLst>
      <p:ext uri="{BB962C8B-B14F-4D97-AF65-F5344CB8AC3E}">
        <p14:creationId xmlns:p14="http://schemas.microsoft.com/office/powerpoint/2010/main" val="26871874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4380407" y="954987"/>
            <a:ext cx="3825085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Metropolitan </a:t>
            </a:r>
            <a:r>
              <a:rPr lang="hu-HU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Garden</a:t>
            </a:r>
            <a:endParaRPr lang="hu-HU" sz="2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775" y="2150201"/>
            <a:ext cx="5946348" cy="3959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églalap 3"/>
          <p:cNvSpPr/>
          <p:nvPr/>
        </p:nvSpPr>
        <p:spPr>
          <a:xfrm>
            <a:off x="5021254" y="6142279"/>
            <a:ext cx="25434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LIVING (WING)</a:t>
            </a:r>
          </a:p>
        </p:txBody>
      </p:sp>
    </p:spTree>
    <p:extLst>
      <p:ext uri="{BB962C8B-B14F-4D97-AF65-F5344CB8AC3E}">
        <p14:creationId xmlns:p14="http://schemas.microsoft.com/office/powerpoint/2010/main" val="12215122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4451663" y="996442"/>
            <a:ext cx="2749471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Paskal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hu-HU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Garden</a:t>
            </a:r>
            <a:endParaRPr lang="hu-HU" sz="2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651" y="1963128"/>
            <a:ext cx="5703499" cy="4277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églalap 3"/>
          <p:cNvSpPr/>
          <p:nvPr/>
        </p:nvSpPr>
        <p:spPr>
          <a:xfrm>
            <a:off x="4569484" y="6251392"/>
            <a:ext cx="25138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Sundell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Estate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Nyrt</a:t>
            </a:r>
            <a:r>
              <a:rPr lang="hu-HU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53662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145792" y="1810514"/>
            <a:ext cx="9582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latin typeface="Century Gothic" panose="020B0502020202020204" pitchFamily="34" charset="0"/>
              </a:rPr>
              <a:t>Magyar Zene Háza    							</a:t>
            </a:r>
            <a:r>
              <a:rPr lang="hu-HU" sz="2400" dirty="0">
                <a:latin typeface="Century Gothic" panose="020B0502020202020204" pitchFamily="34" charset="0"/>
              </a:rPr>
              <a:t>Budapest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latin typeface="Century Gothic" panose="020B0502020202020204" pitchFamily="34" charset="0"/>
              </a:rPr>
              <a:t>Bodajki Vadászkastély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latin typeface="Century Gothic" panose="020B0502020202020204" pitchFamily="34" charset="0"/>
              </a:rPr>
              <a:t>József Attila Megyei és Városi Könyvtárának fejlesztése </a:t>
            </a:r>
          </a:p>
          <a:p>
            <a:r>
              <a:rPr lang="hu-HU" sz="2400" b="1" dirty="0">
                <a:latin typeface="Century Gothic" panose="020B0502020202020204" pitchFamily="34" charset="0"/>
              </a:rPr>
              <a:t>    Új interaktív könyvtár kialakítása </a:t>
            </a:r>
          </a:p>
          <a:p>
            <a:r>
              <a:rPr lang="hu-HU" sz="2400" dirty="0">
                <a:latin typeface="Century Gothic" panose="020B0502020202020204" pitchFamily="34" charset="0"/>
              </a:rPr>
              <a:t>    Tatabánya központjában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latin typeface="Century Gothic" panose="020B0502020202020204" pitchFamily="34" charset="0"/>
              </a:rPr>
              <a:t>Selyemgyár Kulturális Negyed    			</a:t>
            </a:r>
            <a:r>
              <a:rPr lang="hu-HU" sz="2400" dirty="0">
                <a:latin typeface="Century Gothic" panose="020B0502020202020204" pitchFamily="34" charset="0"/>
              </a:rPr>
              <a:t>Mohács</a:t>
            </a:r>
          </a:p>
          <a:p>
            <a:endParaRPr lang="hu-HU" sz="2400" b="1" dirty="0"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latin typeface="Century Gothic" panose="020B0502020202020204" pitchFamily="34" charset="0"/>
              </a:rPr>
              <a:t>Márai Sándor Kulturális Központ </a:t>
            </a:r>
          </a:p>
          <a:p>
            <a:r>
              <a:rPr lang="hu-HU" sz="2400" dirty="0">
                <a:latin typeface="Century Gothic" panose="020B0502020202020204" pitchFamily="34" charset="0"/>
              </a:rPr>
              <a:t>    a volt Budai Polgári </a:t>
            </a:r>
            <a:r>
              <a:rPr lang="hu-HU" sz="2400" dirty="0" err="1">
                <a:latin typeface="Century Gothic" panose="020B0502020202020204" pitchFamily="34" charset="0"/>
              </a:rPr>
              <a:t>Casino</a:t>
            </a:r>
            <a:r>
              <a:rPr lang="hu-HU" sz="2400" dirty="0">
                <a:latin typeface="Century Gothic" panose="020B0502020202020204" pitchFamily="34" charset="0"/>
              </a:rPr>
              <a:t> épületében   Budapest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3092614" y="927856"/>
            <a:ext cx="6006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Művelődési létesítmények</a:t>
            </a:r>
          </a:p>
        </p:txBody>
      </p:sp>
    </p:spTree>
    <p:extLst>
      <p:ext uri="{BB962C8B-B14F-4D97-AF65-F5344CB8AC3E}">
        <p14:creationId xmlns:p14="http://schemas.microsoft.com/office/powerpoint/2010/main" val="40074113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4354986" y="1241638"/>
            <a:ext cx="34820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Magyar Zene Háza</a:t>
            </a:r>
          </a:p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sp>
        <p:nvSpPr>
          <p:cNvPr id="5" name="Téglalap 4"/>
          <p:cNvSpPr/>
          <p:nvPr/>
        </p:nvSpPr>
        <p:spPr>
          <a:xfrm>
            <a:off x="4053840" y="6161612"/>
            <a:ext cx="4084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Városliget Ingatlanfejlesztő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Zrt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771" y="2162631"/>
            <a:ext cx="5998472" cy="3998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48747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4041592" y="1134060"/>
            <a:ext cx="41088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Bodajki Vadászkastély</a:t>
            </a:r>
            <a:endParaRPr lang="hu-HU" sz="2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542" y="1944977"/>
            <a:ext cx="6164929" cy="4104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églalap 3"/>
          <p:cNvSpPr/>
          <p:nvPr/>
        </p:nvSpPr>
        <p:spPr>
          <a:xfrm>
            <a:off x="4595429" y="6198550"/>
            <a:ext cx="30011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West Hungária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Bau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Kft.</a:t>
            </a:r>
          </a:p>
        </p:txBody>
      </p:sp>
    </p:spTree>
    <p:extLst>
      <p:ext uri="{BB962C8B-B14F-4D97-AF65-F5344CB8AC3E}">
        <p14:creationId xmlns:p14="http://schemas.microsoft.com/office/powerpoint/2010/main" val="17197367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497065" y="950935"/>
            <a:ext cx="1128228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Tatabánya Megyei Jogú Város </a:t>
            </a:r>
          </a:p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József Attila Megyei és Városi Könyvtárának fejlesztése </a:t>
            </a:r>
          </a:p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Új interaktív könyvtár kialakítása </a:t>
            </a:r>
          </a:p>
          <a:p>
            <a:pPr algn="ctr"/>
            <a:r>
              <a:rPr lang="hu-HU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Tatabánya központjában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674" y="2768601"/>
            <a:ext cx="4982905" cy="3317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églalap 3"/>
          <p:cNvSpPr/>
          <p:nvPr/>
        </p:nvSpPr>
        <p:spPr>
          <a:xfrm>
            <a:off x="3215064" y="6118005"/>
            <a:ext cx="60901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Tatabánya Megyei Jogú Város Önkormányzata</a:t>
            </a:r>
          </a:p>
        </p:txBody>
      </p:sp>
    </p:spTree>
    <p:extLst>
      <p:ext uri="{BB962C8B-B14F-4D97-AF65-F5344CB8AC3E}">
        <p14:creationId xmlns:p14="http://schemas.microsoft.com/office/powerpoint/2010/main" val="40668853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3395584" y="1124923"/>
            <a:ext cx="5400837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Selyemgyár Kulturális Negyed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Mohács</a:t>
            </a:r>
          </a:p>
        </p:txBody>
      </p:sp>
      <p:sp>
        <p:nvSpPr>
          <p:cNvPr id="5" name="Téglalap 4"/>
          <p:cNvSpPr/>
          <p:nvPr/>
        </p:nvSpPr>
        <p:spPr>
          <a:xfrm>
            <a:off x="4078467" y="6226685"/>
            <a:ext cx="40350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Mohács Város Önkormányzata</a:t>
            </a:r>
          </a:p>
        </p:txBody>
      </p:sp>
      <p:pic>
        <p:nvPicPr>
          <p:cNvPr id="12290" name="Picture 2" descr="C:\Users\Sandor\Desktop\1920_epiteszforum-a-mohacsi-selyemgyar-kulturalis-negyed--az-egykori-ipari-epulet-barnamezos-teruletenek-rehabilitacioja-6-110-2021-10-25-1612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7" r="7064" b="13250"/>
          <a:stretch/>
        </p:blipFill>
        <p:spPr bwMode="auto">
          <a:xfrm>
            <a:off x="2893423" y="2236931"/>
            <a:ext cx="6405166" cy="3706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9459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461297" y="979642"/>
            <a:ext cx="112541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Márai Sándor Kulturális Központ </a:t>
            </a:r>
          </a:p>
          <a:p>
            <a:pPr algn="ctr"/>
            <a:r>
              <a:rPr lang="hu-HU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 volt Budai Polgári </a:t>
            </a:r>
            <a:r>
              <a:rPr lang="hu-HU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Casino</a:t>
            </a:r>
            <a:r>
              <a:rPr lang="hu-HU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épületében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pic>
        <p:nvPicPr>
          <p:cNvPr id="36866" name="Picture 2" descr="C:\Users\Sandor\Desktop\2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831" y="2274034"/>
            <a:ext cx="6488000" cy="3794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2642972" y="6090433"/>
            <a:ext cx="65918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 Főváros I. Kerület Budavári Önkormányzat</a:t>
            </a:r>
          </a:p>
        </p:txBody>
      </p:sp>
    </p:spTree>
    <p:extLst>
      <p:ext uri="{BB962C8B-B14F-4D97-AF65-F5344CB8AC3E}">
        <p14:creationId xmlns:p14="http://schemas.microsoft.com/office/powerpoint/2010/main" val="16184704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487168" y="3102710"/>
            <a:ext cx="996086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latin typeface="Century Gothic" panose="020B0502020202020204" pitchFamily="34" charset="0"/>
              </a:rPr>
              <a:t>Kaposvári </a:t>
            </a:r>
            <a:r>
              <a:rPr lang="hu-HU" sz="2400" b="1" dirty="0" err="1">
                <a:latin typeface="Century Gothic" panose="020B0502020202020204" pitchFamily="34" charset="0"/>
              </a:rPr>
              <a:t>Intermodális</a:t>
            </a:r>
            <a:r>
              <a:rPr lang="hu-HU" sz="2400" b="1" dirty="0">
                <a:latin typeface="Century Gothic" panose="020B0502020202020204" pitchFamily="34" charset="0"/>
              </a:rPr>
              <a:t> Közlekedési Központ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latin typeface="Century Gothic" panose="020B0502020202020204" pitchFamily="34" charset="0"/>
              </a:rPr>
              <a:t>Gödöllő vasútállomás komplex rekonstrukciója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latin typeface="Century Gothic" panose="020B0502020202020204" pitchFamily="34" charset="0"/>
              </a:rPr>
              <a:t>Tisza-tavi kerékpárút és hidak fejlesztése</a:t>
            </a:r>
          </a:p>
          <a:p>
            <a:endParaRPr lang="hu-HU" dirty="0"/>
          </a:p>
          <a:p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2972389" y="1702124"/>
            <a:ext cx="62472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Közlekedési létesítmények </a:t>
            </a:r>
          </a:p>
        </p:txBody>
      </p:sp>
    </p:spTree>
    <p:extLst>
      <p:ext uri="{BB962C8B-B14F-4D97-AF65-F5344CB8AC3E}">
        <p14:creationId xmlns:p14="http://schemas.microsoft.com/office/powerpoint/2010/main" val="24069789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2174901" y="889925"/>
            <a:ext cx="784221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Közlekedési létesítmények </a:t>
            </a:r>
          </a:p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Kaposvári </a:t>
            </a:r>
            <a:r>
              <a:rPr lang="hu-HU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Intermodális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Közlekedési Központ</a:t>
            </a: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033" y="1942083"/>
            <a:ext cx="6367943" cy="4256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églalap 3"/>
          <p:cNvSpPr/>
          <p:nvPr/>
        </p:nvSpPr>
        <p:spPr>
          <a:xfrm>
            <a:off x="4717257" y="6198549"/>
            <a:ext cx="27574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b="1" dirty="0"/>
              <a:t> 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SWIETELSKY Építő Kft.</a:t>
            </a:r>
          </a:p>
        </p:txBody>
      </p:sp>
    </p:spTree>
    <p:extLst>
      <p:ext uri="{BB962C8B-B14F-4D97-AF65-F5344CB8AC3E}">
        <p14:creationId xmlns:p14="http://schemas.microsoft.com/office/powerpoint/2010/main" val="14394330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987420" y="1182668"/>
            <a:ext cx="83856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Gödöllő vasútállomás komplex rekonstrukciója</a:t>
            </a:r>
          </a:p>
        </p:txBody>
      </p:sp>
      <p:sp>
        <p:nvSpPr>
          <p:cNvPr id="4" name="Téglalap 3"/>
          <p:cNvSpPr/>
          <p:nvPr/>
        </p:nvSpPr>
        <p:spPr>
          <a:xfrm>
            <a:off x="3657335" y="5823410"/>
            <a:ext cx="5216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Hajnal Építész Iroda &amp; Hajós Építész Iroda</a:t>
            </a:r>
          </a:p>
        </p:txBody>
      </p:sp>
      <p:pic>
        <p:nvPicPr>
          <p:cNvPr id="13314" name="Picture 2" descr="C:\Users\Sandor\Desktop\godollo4-scal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8" t="32093" r="7128" b="28259"/>
          <a:stretch/>
        </p:blipFill>
        <p:spPr bwMode="auto">
          <a:xfrm>
            <a:off x="2084623" y="2194560"/>
            <a:ext cx="8191228" cy="316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2407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2444309" y="1179818"/>
            <a:ext cx="72314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Tisza-tavi kerékpárút és hidak fejlesztése</a:t>
            </a:r>
          </a:p>
        </p:txBody>
      </p:sp>
      <p:pic>
        <p:nvPicPr>
          <p:cNvPr id="1026" name="Picture 2" descr="C:\Users\Sandor\Desktop\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08" b="39246"/>
          <a:stretch/>
        </p:blipFill>
        <p:spPr bwMode="auto">
          <a:xfrm>
            <a:off x="2816500" y="2057547"/>
            <a:ext cx="6488757" cy="4060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4697660" y="6118511"/>
            <a:ext cx="27264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SPECIÁLTERV Kft.</a:t>
            </a:r>
          </a:p>
        </p:txBody>
      </p:sp>
    </p:spTree>
    <p:extLst>
      <p:ext uri="{BB962C8B-B14F-4D97-AF65-F5344CB8AC3E}">
        <p14:creationId xmlns:p14="http://schemas.microsoft.com/office/powerpoint/2010/main" val="9580150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84960" y="2760073"/>
            <a:ext cx="1060704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Wekerlei Kispiac   													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„HUNGEXPO” F1 Fogadó épület   								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Svábhegyi Református Óvoda és kiszolgáló egységei   	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PATAKPART Általános Iskola   									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Budakalász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2092807" y="1435161"/>
            <a:ext cx="88232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Kategóriába nem sorolt létesítmények</a:t>
            </a:r>
          </a:p>
        </p:txBody>
      </p:sp>
    </p:spTree>
    <p:extLst>
      <p:ext uri="{BB962C8B-B14F-4D97-AF65-F5344CB8AC3E}">
        <p14:creationId xmlns:p14="http://schemas.microsoft.com/office/powerpoint/2010/main" val="218129550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4372838" y="1301132"/>
            <a:ext cx="3052438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Wekerlei Kispiac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pic>
        <p:nvPicPr>
          <p:cNvPr id="2050" name="Picture 2" descr="C:\Users\Sandor\Desktop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16" t="25883" r="26053" b="27595"/>
          <a:stretch/>
        </p:blipFill>
        <p:spPr bwMode="auto">
          <a:xfrm>
            <a:off x="2839096" y="2354962"/>
            <a:ext cx="5934213" cy="3677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2494920" y="6142279"/>
            <a:ext cx="68082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 Főváros XIX. Kerület Kispest Önkormányzata</a:t>
            </a:r>
          </a:p>
        </p:txBody>
      </p:sp>
    </p:spTree>
    <p:extLst>
      <p:ext uri="{BB962C8B-B14F-4D97-AF65-F5344CB8AC3E}">
        <p14:creationId xmlns:p14="http://schemas.microsoft.com/office/powerpoint/2010/main" val="42175830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2973088" y="1258323"/>
            <a:ext cx="5626860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„HUNGEXPO” F1 Fogadó épület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pic>
        <p:nvPicPr>
          <p:cNvPr id="3074" name="Picture 2" descr="C:\Users\Sandor\Desktop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765" y="2450602"/>
            <a:ext cx="6907499" cy="3650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4459621" y="6101261"/>
            <a:ext cx="30506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EXPO PARK Kft.</a:t>
            </a:r>
          </a:p>
        </p:txBody>
      </p:sp>
    </p:spTree>
    <p:extLst>
      <p:ext uri="{BB962C8B-B14F-4D97-AF65-F5344CB8AC3E}">
        <p14:creationId xmlns:p14="http://schemas.microsoft.com/office/powerpoint/2010/main" val="91230976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494314" y="1195163"/>
            <a:ext cx="9400329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Svábhegyi Református Óvoda és kiszolgáló egységei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pic>
        <p:nvPicPr>
          <p:cNvPr id="4098" name="Picture 2" descr="C:\Users\Sandor\Desktop\1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3" r="17882" b="37691"/>
          <a:stretch/>
        </p:blipFill>
        <p:spPr bwMode="auto">
          <a:xfrm>
            <a:off x="3014237" y="2380004"/>
            <a:ext cx="6360475" cy="3821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4806112" y="6201656"/>
            <a:ext cx="27767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OK2 Építész Iroda Kft</a:t>
            </a:r>
            <a:r>
              <a:rPr lang="hu-HU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88915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633151" y="908131"/>
            <a:ext cx="496321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hu-HU" sz="28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PATAKPART Általános Iskola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Budakalász</a:t>
            </a:r>
          </a:p>
        </p:txBody>
      </p:sp>
      <p:pic>
        <p:nvPicPr>
          <p:cNvPr id="5123" name="Picture 3" descr="C:\Users\Sandor\Desktop\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70"/>
          <a:stretch/>
        </p:blipFill>
        <p:spPr bwMode="auto">
          <a:xfrm>
            <a:off x="3352969" y="2421296"/>
            <a:ext cx="5523579" cy="3552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4763265" y="6100075"/>
            <a:ext cx="27029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SWIETELSKY Építő Kft.</a:t>
            </a:r>
          </a:p>
        </p:txBody>
      </p:sp>
    </p:spTree>
    <p:extLst>
      <p:ext uri="{BB962C8B-B14F-4D97-AF65-F5344CB8AC3E}">
        <p14:creationId xmlns:p14="http://schemas.microsoft.com/office/powerpoint/2010/main" val="28832843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200654" y="3089255"/>
            <a:ext cx="936919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Insula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hu-HU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Lutherana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Épületegyüttes  					</a:t>
            </a:r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Győr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Green Court Office, Green Court Residence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 	</a:t>
            </a:r>
            <a:r>
              <a:rPr lang="en-US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  <a:endParaRPr lang="hu-HU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Baross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téri</a:t>
            </a: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hotel és </a:t>
            </a:r>
            <a:r>
              <a:rPr lang="en-US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apartmanház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					</a:t>
            </a:r>
            <a:r>
              <a:rPr lang="en-US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  <a:p>
            <a:endParaRPr lang="en-US" dirty="0"/>
          </a:p>
          <a:p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2139662" y="1561838"/>
            <a:ext cx="75713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Vegyes funkciójú  létesítmények </a:t>
            </a:r>
          </a:p>
        </p:txBody>
      </p:sp>
    </p:spTree>
    <p:extLst>
      <p:ext uri="{BB962C8B-B14F-4D97-AF65-F5344CB8AC3E}">
        <p14:creationId xmlns:p14="http://schemas.microsoft.com/office/powerpoint/2010/main" val="9958258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131887" y="888324"/>
            <a:ext cx="592822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Vegyes funkciójú  létesítmények </a:t>
            </a:r>
          </a:p>
          <a:p>
            <a:pPr algn="ctr"/>
            <a:r>
              <a:rPr lang="hu-HU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Insula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hu-HU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Lutherana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Épületegyüttes</a:t>
            </a: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Győr</a:t>
            </a:r>
          </a:p>
        </p:txBody>
      </p:sp>
      <p:sp>
        <p:nvSpPr>
          <p:cNvPr id="4" name="Téglalap 3"/>
          <p:cNvSpPr/>
          <p:nvPr/>
        </p:nvSpPr>
        <p:spPr>
          <a:xfrm>
            <a:off x="4595429" y="6018776"/>
            <a:ext cx="30011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West Hungária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Bau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Kft.</a:t>
            </a:r>
          </a:p>
        </p:txBody>
      </p:sp>
      <p:pic>
        <p:nvPicPr>
          <p:cNvPr id="8194" name="Picture 2" descr="C:\Users\Sandor\Desktop\Insula-Lutherana-1024x5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008" y="2246304"/>
            <a:ext cx="6729984" cy="3772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27693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09488" y="1240132"/>
            <a:ext cx="1163398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Green Court Off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i</a:t>
            </a:r>
            <a:r>
              <a:rPr lang="en-US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ce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&amp;</a:t>
            </a:r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Residence</a:t>
            </a:r>
            <a:endParaRPr lang="hu-HU" sz="2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pic>
        <p:nvPicPr>
          <p:cNvPr id="7170" name="Picture 2" descr="C:\Users\Sandor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033" y="2308137"/>
            <a:ext cx="5790891" cy="3857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4858343" y="6229792"/>
            <a:ext cx="25362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Codic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Hungary Kft.</a:t>
            </a:r>
          </a:p>
        </p:txBody>
      </p:sp>
    </p:spTree>
    <p:extLst>
      <p:ext uri="{BB962C8B-B14F-4D97-AF65-F5344CB8AC3E}">
        <p14:creationId xmlns:p14="http://schemas.microsoft.com/office/powerpoint/2010/main" val="20553545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058775" y="911801"/>
            <a:ext cx="5832046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Baross téri hotel és apartmanház</a:t>
            </a:r>
            <a:endParaRPr lang="hu-HU" sz="2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  <p:pic>
        <p:nvPicPr>
          <p:cNvPr id="8194" name="Picture 2" descr="C:\Users\Sandor\Desktop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484" y="2113908"/>
            <a:ext cx="6992641" cy="40065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4543157" y="6176659"/>
            <a:ext cx="28632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PBP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Europlan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– FBI Kft.</a:t>
            </a:r>
          </a:p>
        </p:txBody>
      </p:sp>
    </p:spTree>
    <p:extLst>
      <p:ext uri="{BB962C8B-B14F-4D97-AF65-F5344CB8AC3E}">
        <p14:creationId xmlns:p14="http://schemas.microsoft.com/office/powerpoint/2010/main" val="9275600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050" y="927100"/>
            <a:ext cx="6132513" cy="493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482" y="351693"/>
            <a:ext cx="1789703" cy="11482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31241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46" y="1206594"/>
            <a:ext cx="4176713" cy="542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520" y="1206594"/>
            <a:ext cx="2892257" cy="5486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églalap 1"/>
          <p:cNvSpPr/>
          <p:nvPr/>
        </p:nvSpPr>
        <p:spPr>
          <a:xfrm>
            <a:off x="3713648" y="1934472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 </a:t>
            </a:r>
          </a:p>
          <a:p>
            <a:pPr lvl="0" algn="ctr">
              <a:defRPr/>
            </a:pPr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XXIV. </a:t>
            </a:r>
          </a:p>
          <a:p>
            <a:pPr lvl="0" algn="ctr">
              <a:defRPr/>
            </a:pPr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Magyar </a:t>
            </a:r>
          </a:p>
          <a:p>
            <a:pPr lvl="0" algn="ctr">
              <a:defRPr/>
            </a:pPr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Ingatlanfejlesztési </a:t>
            </a:r>
          </a:p>
          <a:p>
            <a:pPr lvl="0" algn="ctr">
              <a:defRPr/>
            </a:pPr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Nívódíj </a:t>
            </a:r>
          </a:p>
          <a:p>
            <a:pPr lvl="0" algn="ctr">
              <a:defRPr/>
            </a:pPr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Pályázat </a:t>
            </a:r>
          </a:p>
          <a:p>
            <a:pPr lvl="0" algn="ctr">
              <a:defRPr/>
            </a:pPr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Bíráló</a:t>
            </a:r>
          </a:p>
          <a:p>
            <a:pPr lvl="0" algn="ctr">
              <a:defRPr/>
            </a:pPr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Bizottságainak</a:t>
            </a:r>
          </a:p>
          <a:p>
            <a:pPr lvl="0" algn="ctr">
              <a:defRPr/>
            </a:pPr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tagjai</a:t>
            </a:r>
          </a:p>
        </p:txBody>
      </p:sp>
      <p:sp>
        <p:nvSpPr>
          <p:cNvPr id="3" name="Téglalap 2"/>
          <p:cNvSpPr/>
          <p:nvPr/>
        </p:nvSpPr>
        <p:spPr>
          <a:xfrm>
            <a:off x="1333004" y="875100"/>
            <a:ext cx="31357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Magyar Bíráló Bizottság </a:t>
            </a:r>
          </a:p>
        </p:txBody>
      </p:sp>
      <p:sp>
        <p:nvSpPr>
          <p:cNvPr id="4" name="Téglalap 3"/>
          <p:cNvSpPr/>
          <p:nvPr/>
        </p:nvSpPr>
        <p:spPr>
          <a:xfrm>
            <a:off x="8030956" y="905878"/>
            <a:ext cx="35573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latin typeface="Century Gothic" panose="020B0502020202020204" pitchFamily="34" charset="0"/>
              </a:rPr>
              <a:t>Nemzetközi Bíráló Bizottság</a:t>
            </a:r>
          </a:p>
        </p:txBody>
      </p:sp>
    </p:spTree>
    <p:extLst>
      <p:ext uri="{BB962C8B-B14F-4D97-AF65-F5344CB8AC3E}">
        <p14:creationId xmlns:p14="http://schemas.microsoft.com/office/powerpoint/2010/main" val="7558163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060448" y="957507"/>
            <a:ext cx="8570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32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 FIABCI Magyar Tagozatának különdíja</a:t>
            </a:r>
          </a:p>
          <a:p>
            <a:pPr lvl="0"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Kaposvári Intermodális Közlekedési Központ Kaposvár</a:t>
            </a:r>
            <a:endParaRPr lang="hu-HU" sz="2800" b="1" dirty="0">
              <a:solidFill>
                <a:srgbClr val="002060"/>
              </a:solidFill>
            </a:endParaRPr>
          </a:p>
          <a:p>
            <a:pPr lvl="0" algn="ctr"/>
            <a:endParaRPr lang="hu-HU" sz="3200" b="1" dirty="0">
              <a:solidFill>
                <a:srgbClr val="A5C249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811" y="2352739"/>
            <a:ext cx="7334250" cy="3926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églalap 2"/>
          <p:cNvSpPr/>
          <p:nvPr/>
        </p:nvSpPr>
        <p:spPr>
          <a:xfrm>
            <a:off x="5093958" y="6278880"/>
            <a:ext cx="27029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dirty="0">
                <a:latin typeface="Century Gothic" panose="020B0502020202020204" pitchFamily="34" charset="0"/>
              </a:rPr>
              <a:t>SWIETELSKY Építő Kft.</a:t>
            </a:r>
          </a:p>
        </p:txBody>
      </p:sp>
    </p:spTree>
    <p:extLst>
      <p:ext uri="{BB962C8B-B14F-4D97-AF65-F5344CB8AC3E}">
        <p14:creationId xmlns:p14="http://schemas.microsoft.com/office/powerpoint/2010/main" val="100176452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243328" y="882149"/>
            <a:ext cx="8083296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 Zsűri különdíja</a:t>
            </a:r>
            <a:br>
              <a:rPr lang="hu-HU" sz="3600" b="1" dirty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hu-HU" sz="3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Hotel Oktogon </a:t>
            </a:r>
            <a:r>
              <a:rPr lang="hu-HU" sz="31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Haggenmacher</a:t>
            </a:r>
            <a:br>
              <a:rPr lang="hu-HU" sz="31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hu-HU" sz="27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  <a:endParaRPr lang="hu-H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998" y="2160796"/>
            <a:ext cx="6255956" cy="4345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églalap 2"/>
          <p:cNvSpPr/>
          <p:nvPr/>
        </p:nvSpPr>
        <p:spPr>
          <a:xfrm>
            <a:off x="4794824" y="6322116"/>
            <a:ext cx="29803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dirty="0" err="1">
                <a:latin typeface="Century Gothic" panose="020B0502020202020204" pitchFamily="34" charset="0"/>
              </a:rPr>
              <a:t>Continental</a:t>
            </a:r>
            <a:r>
              <a:rPr lang="hu-HU" sz="2000" dirty="0">
                <a:latin typeface="Century Gothic" panose="020B0502020202020204" pitchFamily="34" charset="0"/>
              </a:rPr>
              <a:t> Group Kft.</a:t>
            </a:r>
          </a:p>
        </p:txBody>
      </p:sp>
    </p:spTree>
    <p:extLst>
      <p:ext uri="{BB962C8B-B14F-4D97-AF65-F5344CB8AC3E}">
        <p14:creationId xmlns:p14="http://schemas.microsoft.com/office/powerpoint/2010/main" val="164358619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257" y="761556"/>
            <a:ext cx="10369550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621" y="1807447"/>
            <a:ext cx="5926819" cy="4303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églalap 1"/>
          <p:cNvSpPr/>
          <p:nvPr/>
        </p:nvSpPr>
        <p:spPr>
          <a:xfrm>
            <a:off x="3304032" y="5888832"/>
            <a:ext cx="6096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2000" dirty="0" err="1">
                <a:latin typeface="Century Gothic" panose="020B0502020202020204" pitchFamily="34" charset="0"/>
              </a:rPr>
              <a:t>Solva</a:t>
            </a:r>
            <a:r>
              <a:rPr lang="hu-HU" sz="2000" dirty="0">
                <a:latin typeface="Century Gothic" panose="020B0502020202020204" pitchFamily="34" charset="0"/>
              </a:rPr>
              <a:t> Property Kft</a:t>
            </a:r>
            <a:r>
              <a:rPr lang="hu-HU" dirty="0"/>
              <a:t>.</a:t>
            </a:r>
            <a:br>
              <a:rPr lang="hu-HU" dirty="0"/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676174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33856" y="920621"/>
            <a:ext cx="102656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 Magyar Környezettudatos Építés Egyesülete különdíja</a:t>
            </a:r>
          </a:p>
          <a:p>
            <a:pPr lvl="0"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Nyíregyháza belvárosi terek park-rekonstrukciója, Benczúr-Bessenyei tér fejlesztése </a:t>
            </a:r>
            <a:endParaRPr lang="hu-HU" sz="2800" dirty="0">
              <a:solidFill>
                <a:srgbClr val="00206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163" y="2209800"/>
            <a:ext cx="6115050" cy="427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13" y="6218237"/>
            <a:ext cx="63531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622603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328672" y="832170"/>
            <a:ext cx="80954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32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 Budapesti Építész Kamara különdíja</a:t>
            </a:r>
          </a:p>
          <a:p>
            <a:pPr lvl="0"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Hegyvidéki Városháza tér </a:t>
            </a:r>
          </a:p>
          <a:p>
            <a:pPr lvl="0"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 XII. kerület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588" y="1961132"/>
            <a:ext cx="5611876" cy="445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763" y="6151562"/>
            <a:ext cx="712152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547860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63" y="678625"/>
            <a:ext cx="10328275" cy="150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337" y="1983169"/>
            <a:ext cx="6535737" cy="455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églalap 1"/>
          <p:cNvSpPr/>
          <p:nvPr/>
        </p:nvSpPr>
        <p:spPr>
          <a:xfrm>
            <a:off x="5044269" y="6337651"/>
            <a:ext cx="21034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EXPO PARK Kft.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2135374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916" y="706247"/>
            <a:ext cx="9779000" cy="15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172" y="1920177"/>
            <a:ext cx="6694487" cy="465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159" y="6178487"/>
            <a:ext cx="308451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72314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358" y="701485"/>
            <a:ext cx="6205537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175" y="2054035"/>
            <a:ext cx="5834063" cy="436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788" y="6154547"/>
            <a:ext cx="543242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4839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484" y="785813"/>
            <a:ext cx="8072437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043" y="2175605"/>
            <a:ext cx="6089650" cy="424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327" y="6056567"/>
            <a:ext cx="54927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99050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06"/>
          <a:stretch/>
        </p:blipFill>
        <p:spPr bwMode="auto">
          <a:xfrm>
            <a:off x="2754652" y="2250871"/>
            <a:ext cx="6884853" cy="3747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églalap 1"/>
          <p:cNvSpPr/>
          <p:nvPr/>
        </p:nvSpPr>
        <p:spPr>
          <a:xfrm>
            <a:off x="2449286" y="677636"/>
            <a:ext cx="752462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 legjobban előadott projekt</a:t>
            </a:r>
          </a:p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Bánáti + Hartvig Építész Iroda irodaépülete</a:t>
            </a:r>
          </a:p>
          <a:p>
            <a:pPr algn="ctr"/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 </a:t>
            </a:r>
          </a:p>
        </p:txBody>
      </p:sp>
      <p:sp>
        <p:nvSpPr>
          <p:cNvPr id="4" name="Téglalap 3"/>
          <p:cNvSpPr/>
          <p:nvPr/>
        </p:nvSpPr>
        <p:spPr>
          <a:xfrm>
            <a:off x="2466742" y="6156346"/>
            <a:ext cx="74606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Bánáti + Hartvig építész iroda - Bánáti Béla és Hartvig Lajos</a:t>
            </a:r>
            <a:r>
              <a:rPr lang="hu-HU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1936040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732"/>
          <a:stretch/>
        </p:blipFill>
        <p:spPr bwMode="auto">
          <a:xfrm>
            <a:off x="1427097" y="743800"/>
            <a:ext cx="9547225" cy="606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049" y="2071561"/>
            <a:ext cx="6310313" cy="440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75" y="6208585"/>
            <a:ext cx="26336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églalap 1">
            <a:extLst>
              <a:ext uri="{FF2B5EF4-FFF2-40B4-BE49-F238E27FC236}">
                <a16:creationId xmlns:a16="http://schemas.microsoft.com/office/drawing/2014/main" id="{825F9378-E118-18F9-14D1-B867362B3775}"/>
              </a:ext>
            </a:extLst>
          </p:cNvPr>
          <p:cNvSpPr/>
          <p:nvPr/>
        </p:nvSpPr>
        <p:spPr>
          <a:xfrm>
            <a:off x="278214" y="1350086"/>
            <a:ext cx="1163398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Green Court Off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i</a:t>
            </a:r>
            <a:r>
              <a:rPr lang="en-US" sz="28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ce</a:t>
            </a: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&amp;</a:t>
            </a:r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Residence</a:t>
            </a:r>
            <a:endParaRPr lang="hu-HU" sz="2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hu-HU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</a:p>
        </p:txBody>
      </p:sp>
    </p:spTree>
    <p:extLst>
      <p:ext uri="{BB962C8B-B14F-4D97-AF65-F5344CB8AC3E}">
        <p14:creationId xmlns:p14="http://schemas.microsoft.com/office/powerpoint/2010/main" val="161454531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835" y="738061"/>
            <a:ext cx="9132887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834" y="6208397"/>
            <a:ext cx="456088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 descr="C:\Users\Sandor\Desktop\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88" b="20135"/>
          <a:stretch/>
        </p:blipFill>
        <p:spPr bwMode="auto">
          <a:xfrm>
            <a:off x="3783175" y="2322387"/>
            <a:ext cx="5014206" cy="3886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17405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03" y="603314"/>
            <a:ext cx="11474450" cy="207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09"/>
          <a:stretch/>
        </p:blipFill>
        <p:spPr bwMode="auto">
          <a:xfrm>
            <a:off x="2947384" y="2316163"/>
            <a:ext cx="6516687" cy="3792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927" y="6154103"/>
            <a:ext cx="2133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487470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693" y="746252"/>
            <a:ext cx="8334375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75" y="1898650"/>
            <a:ext cx="581025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475" y="5919787"/>
            <a:ext cx="15430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38055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324" y="770636"/>
            <a:ext cx="10004425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473" y="1739329"/>
            <a:ext cx="7096125" cy="455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278" y="6028753"/>
            <a:ext cx="232251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898043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298" y="713677"/>
            <a:ext cx="9156700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503" y="6025452"/>
            <a:ext cx="407828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287" y="2144183"/>
            <a:ext cx="5010722" cy="3881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172588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792" y="859981"/>
            <a:ext cx="8199437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6388100"/>
            <a:ext cx="366395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47"/>
          <a:stretch/>
        </p:blipFill>
        <p:spPr bwMode="auto">
          <a:xfrm>
            <a:off x="3116643" y="2298002"/>
            <a:ext cx="5958713" cy="3975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968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79" y="728282"/>
            <a:ext cx="1068705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575" y="3039301"/>
            <a:ext cx="4767263" cy="358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854" y="6233542"/>
            <a:ext cx="582771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461553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338137"/>
            <a:ext cx="1792287" cy="1147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25700" y="688340"/>
            <a:ext cx="9430685" cy="3194304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1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 XXIV. Magyar Ingatlanfejlesztési Nívódíj Pályázat   </a:t>
            </a:r>
            <a:br>
              <a:rPr lang="hu-HU" sz="3100" b="1" dirty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hu-HU" sz="31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III. helyezettje </a:t>
            </a:r>
            <a:br>
              <a:rPr lang="hu-HU" sz="3100" b="1" dirty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hu-HU" sz="31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Irodaház kategória I. helyezettje</a:t>
            </a:r>
            <a:br>
              <a:rPr lang="hu-HU" sz="3100" b="1" dirty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hu-HU" sz="3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MNB Felügyeleti Központ és Pénzmúzeum</a:t>
            </a:r>
            <a:br>
              <a:rPr lang="hu-HU" sz="31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hu-HU" sz="27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  <a:br>
              <a:rPr lang="hu-HU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br>
              <a:rPr lang="hu-HU" sz="3200" dirty="0"/>
            </a:br>
            <a:endParaRPr lang="hu-HU" sz="3200" dirty="0"/>
          </a:p>
        </p:txBody>
      </p:sp>
      <p:sp>
        <p:nvSpPr>
          <p:cNvPr id="5" name="Téglalap 4"/>
          <p:cNvSpPr/>
          <p:nvPr/>
        </p:nvSpPr>
        <p:spPr>
          <a:xfrm>
            <a:off x="5962579" y="6286746"/>
            <a:ext cx="23294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MNB-Ingatlan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Kft</a:t>
            </a:r>
            <a:r>
              <a:rPr lang="hu-HU" sz="20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19459" name="Picture 3" descr="C:\Users\Sandor\Desktop\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0" t="1" r="5476" b="51459"/>
          <a:stretch/>
        </p:blipFill>
        <p:spPr bwMode="auto">
          <a:xfrm>
            <a:off x="3870651" y="3229184"/>
            <a:ext cx="6513341" cy="2964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55125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38" y="396143"/>
            <a:ext cx="1789703" cy="11482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églalap 5"/>
          <p:cNvSpPr/>
          <p:nvPr/>
        </p:nvSpPr>
        <p:spPr>
          <a:xfrm>
            <a:off x="5925835" y="6282597"/>
            <a:ext cx="26340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TRA Real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Estates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Kft</a:t>
            </a:r>
            <a:r>
              <a:rPr lang="hu-HU" sz="20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20482" name="Picture 2" descr="C:\Users\Sandor\Desktop\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478" t="11418" r="-12478" b="9183"/>
          <a:stretch/>
        </p:blipFill>
        <p:spPr bwMode="auto">
          <a:xfrm>
            <a:off x="3300239" y="2676160"/>
            <a:ext cx="7885247" cy="35373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2457450" y="1463612"/>
            <a:ext cx="9491980" cy="1143000"/>
          </a:xfrm>
        </p:spPr>
        <p:txBody>
          <a:bodyPr>
            <a:noAutofit/>
          </a:bodyPr>
          <a:lstStyle/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 XXIV. Magyar Ingatlanfejlesztési Nívódíj Pályázat   </a:t>
            </a:r>
            <a:b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II. helyezettje</a:t>
            </a:r>
            <a:b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Szálloda kategória I. helyezettje</a:t>
            </a:r>
            <a:b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hu-H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BOTANIQ Turai Kastély</a:t>
            </a:r>
          </a:p>
        </p:txBody>
      </p:sp>
    </p:spTree>
    <p:extLst>
      <p:ext uri="{BB962C8B-B14F-4D97-AF65-F5344CB8AC3E}">
        <p14:creationId xmlns:p14="http://schemas.microsoft.com/office/powerpoint/2010/main" val="60797936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Sandor\Desktop\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74" b="9035"/>
          <a:stretch/>
        </p:blipFill>
        <p:spPr bwMode="auto">
          <a:xfrm>
            <a:off x="3532581" y="3406081"/>
            <a:ext cx="6836899" cy="275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212271" y="1688339"/>
            <a:ext cx="12223164" cy="2974849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1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                     </a:t>
            </a:r>
            <a:r>
              <a:rPr lang="hu-HU" sz="3100" b="1" dirty="0">
                <a:solidFill>
                  <a:srgbClr val="9B258A"/>
                </a:solidFill>
                <a:latin typeface="Century Gothic" panose="020B0502020202020204" pitchFamily="34" charset="0"/>
              </a:rPr>
              <a:t>A XXIV. Magyar Ingatlanfejlesztési Nívódíj Pályázat   </a:t>
            </a:r>
            <a:br>
              <a:rPr lang="hu-HU" sz="3100" b="1" dirty="0">
                <a:solidFill>
                  <a:srgbClr val="C6C482"/>
                </a:solidFill>
                <a:latin typeface="Century Gothic" panose="020B0502020202020204" pitchFamily="34" charset="0"/>
              </a:rPr>
            </a:br>
            <a:r>
              <a:rPr lang="hu-HU" sz="3100" b="1" dirty="0">
                <a:solidFill>
                  <a:srgbClr val="C6C482"/>
                </a:solidFill>
                <a:latin typeface="Century Gothic" panose="020B0502020202020204" pitchFamily="34" charset="0"/>
              </a:rPr>
              <a:t>                     </a:t>
            </a:r>
            <a:r>
              <a:rPr lang="hu-HU" sz="3600" b="1" dirty="0">
                <a:solidFill>
                  <a:srgbClr val="C6C482"/>
                </a:solidFill>
                <a:latin typeface="Century Gothic" panose="020B0502020202020204" pitchFamily="34" charset="0"/>
              </a:rPr>
              <a:t>I. helyezettje</a:t>
            </a:r>
            <a:br>
              <a:rPr lang="hu-HU" sz="3100" b="1" dirty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hu-HU" sz="31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                        A Kulturális kategória I. helyezettje</a:t>
            </a:r>
            <a:br>
              <a:rPr lang="hu-HU" sz="3100" b="1" dirty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hu-HU" sz="31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                       A Környezettudatos Építés kategória I. helyezettje         		  Legjobb projekt a pályázók szavazata alapján</a:t>
            </a:r>
            <a:br>
              <a:rPr lang="hu-HU" sz="31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hu-HU" sz="3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                 Magyar Zene Háza</a:t>
            </a:r>
            <a:br>
              <a:rPr lang="hu-HU" sz="31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hu-HU" sz="3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                  </a:t>
            </a:r>
            <a:r>
              <a:rPr lang="hu-HU" sz="2700" dirty="0">
                <a:solidFill>
                  <a:srgbClr val="002060"/>
                </a:solidFill>
                <a:latin typeface="Century Gothic" panose="020B0502020202020204" pitchFamily="34" charset="0"/>
              </a:rPr>
              <a:t>Budapest</a:t>
            </a:r>
            <a:br>
              <a:rPr lang="hu-HU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br>
              <a:rPr lang="hu-HU" dirty="0">
                <a:latin typeface="Century Gothic" panose="020B0502020202020204" pitchFamily="34" charset="0"/>
              </a:rPr>
            </a:br>
            <a:r>
              <a:rPr lang="hu-HU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3" name="Téglalap 2"/>
          <p:cNvSpPr/>
          <p:nvPr/>
        </p:nvSpPr>
        <p:spPr>
          <a:xfrm>
            <a:off x="6211015" y="2653491"/>
            <a:ext cx="4315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hu-HU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4953528" y="6263768"/>
            <a:ext cx="39950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Városliget Ingatlanfejlesztő </a:t>
            </a:r>
            <a:r>
              <a:rPr lang="hu-H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Zrt</a:t>
            </a:r>
            <a:r>
              <a:rPr lang="hu-H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. 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3" y="471487"/>
            <a:ext cx="1792287" cy="1147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470922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szöveg, férfi, öltöny, modellt állás látható&#10;&#10;Automatikusan generált leírás">
            <a:extLst>
              <a:ext uri="{FF2B5EF4-FFF2-40B4-BE49-F238E27FC236}">
                <a16:creationId xmlns:a16="http://schemas.microsoft.com/office/drawing/2014/main" id="{CE6266A3-8D0D-87B8-78A9-C52593984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60" y="1086522"/>
            <a:ext cx="4686954" cy="5497158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78360EFD-9A78-C0C9-525A-8499B9A3BF6E}"/>
              </a:ext>
            </a:extLst>
          </p:cNvPr>
          <p:cNvSpPr txBox="1"/>
          <p:nvPr/>
        </p:nvSpPr>
        <p:spPr>
          <a:xfrm>
            <a:off x="6361558" y="3071307"/>
            <a:ext cx="583044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latin typeface="Dosis" panose="02010503020202060003" pitchFamily="2" charset="-18"/>
              </a:rPr>
              <a:t>† </a:t>
            </a:r>
            <a:r>
              <a:rPr lang="hu-HU" sz="2800" b="1" dirty="0">
                <a:latin typeface="Century Gothic" panose="020B0502020202020204" pitchFamily="34" charset="0"/>
              </a:rPr>
              <a:t>Attila Kovács</a:t>
            </a:r>
          </a:p>
          <a:p>
            <a:endParaRPr lang="hu-HU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Founder and managing partner 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Horizon Development 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90156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02229" y="621437"/>
            <a:ext cx="89279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Irodaház kategória </a:t>
            </a:r>
          </a:p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Ezüstérem </a:t>
            </a:r>
          </a:p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2011</a:t>
            </a:r>
          </a:p>
          <a:p>
            <a:pPr algn="ctr"/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Eiffel </a:t>
            </a:r>
            <a:r>
              <a:rPr lang="hu-HU" sz="28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Square</a:t>
            </a:r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Irodaház</a:t>
            </a:r>
            <a:endParaRPr lang="hu-HU" sz="2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9E6B682-3B78-02E9-FC21-AD56681A85A4}"/>
              </a:ext>
            </a:extLst>
          </p:cNvPr>
          <p:cNvSpPr txBox="1"/>
          <p:nvPr/>
        </p:nvSpPr>
        <p:spPr>
          <a:xfrm>
            <a:off x="3118757" y="5797118"/>
            <a:ext cx="50440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/>
              <a:t>         Horizon Development </a:t>
            </a:r>
          </a:p>
          <a:p>
            <a:pPr algn="ctr"/>
            <a:endParaRPr lang="hu-HU" dirty="0"/>
          </a:p>
        </p:txBody>
      </p:sp>
      <p:pic>
        <p:nvPicPr>
          <p:cNvPr id="4" name="Kép 3" descr="A képen fű, kültéri, égbolt, épület látható&#10;&#10;Automatikusan generált leírás">
            <a:extLst>
              <a:ext uri="{FF2B5EF4-FFF2-40B4-BE49-F238E27FC236}">
                <a16:creationId xmlns:a16="http://schemas.microsoft.com/office/drawing/2014/main" id="{BE82F7C1-CD15-F563-2586-579A858D1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657" y="2556566"/>
            <a:ext cx="7674685" cy="311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88566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02229" y="621437"/>
            <a:ext cx="89279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Örökségvédelem kategória Aranyérem </a:t>
            </a:r>
          </a:p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Kereskedelmi létesítmény kategória Ezüstérem</a:t>
            </a:r>
          </a:p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2017</a:t>
            </a:r>
          </a:p>
          <a:p>
            <a:pPr algn="ctr"/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Váci 1 Üzlet- és Irodaház</a:t>
            </a:r>
            <a:endParaRPr lang="hu-HU" sz="2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9E6B682-3B78-02E9-FC21-AD56681A85A4}"/>
              </a:ext>
            </a:extLst>
          </p:cNvPr>
          <p:cNvSpPr txBox="1"/>
          <p:nvPr/>
        </p:nvSpPr>
        <p:spPr>
          <a:xfrm>
            <a:off x="3125107" y="6108268"/>
            <a:ext cx="50440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/>
              <a:t>         Horizon Development </a:t>
            </a:r>
          </a:p>
          <a:p>
            <a:pPr algn="ctr"/>
            <a:endParaRPr lang="hu-HU" dirty="0"/>
          </a:p>
        </p:txBody>
      </p:sp>
      <p:pic>
        <p:nvPicPr>
          <p:cNvPr id="4" name="Kép 3" descr="A képen égbolt, épület, kültéri, kormányzati épület látható&#10;&#10;Automatikusan generált leírás">
            <a:extLst>
              <a:ext uri="{FF2B5EF4-FFF2-40B4-BE49-F238E27FC236}">
                <a16:creationId xmlns:a16="http://schemas.microsoft.com/office/drawing/2014/main" id="{527E76C6-F96D-488F-7FD1-E84DF7FBC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276" y="2528316"/>
            <a:ext cx="6025596" cy="343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3992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26382" y="621437"/>
            <a:ext cx="91038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Irodaház kategória </a:t>
            </a:r>
          </a:p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Ezüstérem 2020</a:t>
            </a:r>
          </a:p>
          <a:p>
            <a:pPr algn="ctr"/>
            <a:r>
              <a:rPr lang="hu-HU" sz="28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Promenade</a:t>
            </a:r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hu-HU" sz="28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Gardens</a:t>
            </a:r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irodaház</a:t>
            </a:r>
            <a:endParaRPr lang="hu-HU" sz="2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9E6B682-3B78-02E9-FC21-AD56681A85A4}"/>
              </a:ext>
            </a:extLst>
          </p:cNvPr>
          <p:cNvSpPr txBox="1"/>
          <p:nvPr/>
        </p:nvSpPr>
        <p:spPr>
          <a:xfrm>
            <a:off x="3179088" y="5797118"/>
            <a:ext cx="49837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/>
              <a:t>    Horizon Development </a:t>
            </a:r>
          </a:p>
          <a:p>
            <a:pPr algn="ctr"/>
            <a:endParaRPr lang="hu-HU" dirty="0"/>
          </a:p>
        </p:txBody>
      </p:sp>
      <p:pic>
        <p:nvPicPr>
          <p:cNvPr id="3" name="Kép 2" descr="A képen kültéri, út, épület, utca látható&#10;&#10;Automatikusan generált leírás">
            <a:extLst>
              <a:ext uri="{FF2B5EF4-FFF2-40B4-BE49-F238E27FC236}">
                <a16:creationId xmlns:a16="http://schemas.microsoft.com/office/drawing/2014/main" id="{8442D32D-77DB-5179-99DE-5217EE396A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176" y="2125834"/>
            <a:ext cx="5642218" cy="376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9577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26382" y="621437"/>
            <a:ext cx="910380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Többfunkciós ingatlanfejlesztés és</a:t>
            </a:r>
          </a:p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Környezettudatos ingatlanfejlesztés kategóriák </a:t>
            </a:r>
          </a:p>
          <a:p>
            <a:pPr algn="ctr"/>
            <a:r>
              <a:rPr lang="hu-HU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Aranyérem 2022</a:t>
            </a:r>
          </a:p>
          <a:p>
            <a:pPr algn="ctr"/>
            <a:r>
              <a:rPr lang="hu-HU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Szervita Square Building</a:t>
            </a:r>
            <a:endParaRPr lang="hu-HU" sz="2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9E6B682-3B78-02E9-FC21-AD56681A85A4}"/>
              </a:ext>
            </a:extLst>
          </p:cNvPr>
          <p:cNvSpPr txBox="1"/>
          <p:nvPr/>
        </p:nvSpPr>
        <p:spPr>
          <a:xfrm>
            <a:off x="3179088" y="5797118"/>
            <a:ext cx="49837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/>
              <a:t>    Horizon Development </a:t>
            </a:r>
          </a:p>
          <a:p>
            <a:pPr algn="ctr"/>
            <a:endParaRPr lang="hu-HU" dirty="0"/>
          </a:p>
        </p:txBody>
      </p:sp>
      <p:pic>
        <p:nvPicPr>
          <p:cNvPr id="4" name="Kép 3" descr="A képen égbolt, kültéri, talaj, kő látható&#10;&#10;Automatikusan generált leírás">
            <a:extLst>
              <a:ext uri="{FF2B5EF4-FFF2-40B4-BE49-F238E27FC236}">
                <a16:creationId xmlns:a16="http://schemas.microsoft.com/office/drawing/2014/main" id="{B11239F3-A353-2ECE-4458-B091A0787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403" y="2473905"/>
            <a:ext cx="4983764" cy="332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219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87" b="7855"/>
          <a:stretch/>
        </p:blipFill>
        <p:spPr bwMode="auto">
          <a:xfrm>
            <a:off x="5141098" y="1644650"/>
            <a:ext cx="5876152" cy="43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Kép 7" descr="A képen szöveg látható&#10;&#10;Automatikusan generált leírás">
            <a:extLst>
              <a:ext uri="{FF2B5EF4-FFF2-40B4-BE49-F238E27FC236}">
                <a16:creationId xmlns:a16="http://schemas.microsoft.com/office/drawing/2014/main" id="{CB69E3F8-7157-960E-66A1-07A075FE0A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5" t="6388" r="6509" b="12315"/>
          <a:stretch/>
        </p:blipFill>
        <p:spPr>
          <a:xfrm>
            <a:off x="1447800" y="1644650"/>
            <a:ext cx="3267062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98298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0D1CAB5B-4107-8A40-5F85-33BBACEA3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898" y="1615882"/>
            <a:ext cx="3236348" cy="4320000"/>
          </a:xfrm>
          <a:prstGeom prst="rect">
            <a:avLst/>
          </a:prstGeom>
        </p:spPr>
      </p:pic>
      <p:pic>
        <p:nvPicPr>
          <p:cNvPr id="11" name="Kép 10" descr="A képen fa, kültéri, épület, ház látható&#10;&#10;Automatikusan generált leírás">
            <a:extLst>
              <a:ext uri="{FF2B5EF4-FFF2-40B4-BE49-F238E27FC236}">
                <a16:creationId xmlns:a16="http://schemas.microsoft.com/office/drawing/2014/main" id="{4492A65F-9CDE-21E0-6AFA-DC343B4D56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58" b="16923"/>
          <a:stretch/>
        </p:blipFill>
        <p:spPr>
          <a:xfrm>
            <a:off x="5797550" y="1615882"/>
            <a:ext cx="4456356" cy="43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293636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AB809D02-99F6-48DA-ADA7-FF02750EC3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020" y="3560085"/>
            <a:ext cx="2665797" cy="2665797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62FD96B0-33FF-4485-B07E-F4CF90FD93C4}"/>
              </a:ext>
            </a:extLst>
          </p:cNvPr>
          <p:cNvSpPr txBox="1"/>
          <p:nvPr/>
        </p:nvSpPr>
        <p:spPr>
          <a:xfrm>
            <a:off x="628153" y="1391011"/>
            <a:ext cx="108535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6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uLnTx/>
                <a:uFillTx/>
                <a:latin typeface="Century Gothic" panose="020B0502020202020204" pitchFamily="34" charset="0"/>
              </a:rPr>
              <a:t>FIABCI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5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uLnTx/>
                <a:uFillTx/>
                <a:latin typeface="Century Gothic" panose="020B0502020202020204" pitchFamily="34" charset="0"/>
              </a:rPr>
              <a:t>WORLD PRIX D’EXCELLENCE</a:t>
            </a:r>
          </a:p>
        </p:txBody>
      </p:sp>
    </p:spTree>
    <p:extLst>
      <p:ext uri="{BB962C8B-B14F-4D97-AF65-F5344CB8AC3E}">
        <p14:creationId xmlns:p14="http://schemas.microsoft.com/office/powerpoint/2010/main" val="24889192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25408" y="1006901"/>
            <a:ext cx="10505661" cy="5292299"/>
          </a:xfrm>
        </p:spPr>
        <p:txBody>
          <a:bodyPr>
            <a:normAutofit/>
          </a:bodyPr>
          <a:lstStyle/>
          <a:p>
            <a: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 magyar ingatlanfejlesztési </a:t>
            </a:r>
            <a:r>
              <a:rPr lang="hu-HU" sz="27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nívódíj</a:t>
            </a:r>
            <a: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pályázat nyertesei jogosultak indulni a FIABCI World Prix d’Excellence pályázaton.  </a:t>
            </a:r>
            <a:b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b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   	</a:t>
            </a:r>
            <a:b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Tennivalók:</a:t>
            </a:r>
            <a:b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br>
              <a:rPr lang="hu-HU" sz="31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1. mielőbb elküldeni online a jelentkezési lapot</a:t>
            </a:r>
            <a:b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b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2. összeállítani és beküldeni a pályázati anyagot  </a:t>
            </a:r>
            <a:b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  (online + papír alapon)</a:t>
            </a:r>
            <a:b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b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3. beadási határidő: 2023. január 31. </a:t>
            </a:r>
            <a:endParaRPr lang="hu-HU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28563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81009" y="397695"/>
            <a:ext cx="10488691" cy="5012505"/>
          </a:xfrm>
        </p:spPr>
        <p:txBody>
          <a:bodyPr>
            <a:normAutofit/>
          </a:bodyPr>
          <a:lstStyle/>
          <a:p>
            <a:pPr algn="l"/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Nevezési díj :</a:t>
            </a:r>
            <a:b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b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FIABCI-tagoknak: 		1.230 EUR</a:t>
            </a:r>
            <a:b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Nem tagoknak:    		1.530 EUR</a:t>
            </a:r>
            <a:b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b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 FIABCI Magyar Tagozata segítséget nyújt a nevezéshez, és megadja az összes szükséges információt </a:t>
            </a:r>
            <a:r>
              <a:rPr lang="hu-HU" sz="2400" b="1">
                <a:solidFill>
                  <a:srgbClr val="002060"/>
                </a:solidFill>
                <a:latin typeface="Century Gothic" panose="020B0502020202020204" pitchFamily="34" charset="0"/>
              </a:rPr>
              <a:t>a pályázati </a:t>
            </a:r>
            <a:r>
              <a:rPr lang="hu-H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anyag összeállításához. </a:t>
            </a:r>
            <a:br>
              <a:rPr lang="hu-HU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endParaRPr lang="hu-HU" sz="2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21642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32660"/>
            <a:ext cx="12192001" cy="6496227"/>
          </a:xfrm>
        </p:spPr>
        <p:txBody>
          <a:bodyPr>
            <a:normAutofit/>
          </a:bodyPr>
          <a:lstStyle/>
          <a:p>
            <a:pPr algn="ctr"/>
            <a:br>
              <a:rPr lang="hu-HU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r>
              <a:rPr lang="hu-HU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Lezárult az idei pályázat. </a:t>
            </a:r>
            <a:br>
              <a:rPr lang="hu-HU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r>
              <a:rPr lang="hu-HU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Készüljünk a jövő évre!</a:t>
            </a:r>
            <a:br>
              <a:rPr lang="hu-HU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br>
              <a:rPr lang="hu-HU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r>
              <a:rPr lang="hu-HU" sz="2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	2023 </a:t>
            </a:r>
            <a:br>
              <a:rPr lang="hu-HU" sz="2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r>
              <a:rPr lang="hu-HU" sz="2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XXV. Magyar Ingatlanfejlesztési Nívódíj Pályázat éve</a:t>
            </a:r>
            <a:b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     </a:t>
            </a:r>
            <a:br>
              <a:rPr lang="hu-HU" sz="27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hu-HU" sz="3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br>
              <a:rPr lang="hu-HU" sz="3600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br>
              <a:rPr lang="hu-HU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br>
              <a:rPr lang="hu-HU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br>
              <a:rPr lang="hu-HU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endParaRPr lang="hu-HU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82763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Sandor\Desktop\HUNGARY-logo-FIABCI_color_better_with_tex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193" y="1788893"/>
            <a:ext cx="7801307" cy="484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3131814" y="5158488"/>
            <a:ext cx="58039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4800" dirty="0">
                <a:latin typeface="Palatino Linotype" panose="02040502050505030304" pitchFamily="18" charset="0"/>
              </a:rPr>
              <a:t>FIABCI  HUNGARY</a:t>
            </a:r>
          </a:p>
        </p:txBody>
      </p:sp>
    </p:spTree>
    <p:extLst>
      <p:ext uri="{BB962C8B-B14F-4D97-AF65-F5344CB8AC3E}">
        <p14:creationId xmlns:p14="http://schemas.microsoft.com/office/powerpoint/2010/main" val="12059008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4328</TotalTime>
  <Words>2313</Words>
  <Application>Microsoft Office PowerPoint</Application>
  <PresentationFormat>Szélesvásznú</PresentationFormat>
  <Paragraphs>440</Paragraphs>
  <Slides>110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110</vt:i4>
      </vt:variant>
    </vt:vector>
  </HeadingPairs>
  <TitlesOfParts>
    <vt:vector size="119" baseType="lpstr">
      <vt:lpstr>Arial</vt:lpstr>
      <vt:lpstr>Calibri</vt:lpstr>
      <vt:lpstr>Century Gothic</vt:lpstr>
      <vt:lpstr>Constantia</vt:lpstr>
      <vt:lpstr>Dosis</vt:lpstr>
      <vt:lpstr>Palatino Linotype</vt:lpstr>
      <vt:lpstr>Wingdings</vt:lpstr>
      <vt:lpstr>Wingdings 2</vt:lpstr>
      <vt:lpstr>Áramlás</vt:lpstr>
      <vt:lpstr>PowerPoint-bemutató</vt:lpstr>
      <vt:lpstr>   A Magyar Ingatlanfejlesztési Nívódíj Pályázat háttere a  FIABCI</vt:lpstr>
      <vt:lpstr> FIABCI World Prix d’Excellence</vt:lpstr>
      <vt:lpstr> FIABCI World Prix d’Excellence   </vt:lpstr>
      <vt:lpstr>FIABCI World Prix d’Excellence  </vt:lpstr>
      <vt:lpstr>FIABCI World Prix d’Excellence  </vt:lpstr>
      <vt:lpstr>PowerPoint-bemutató</vt:lpstr>
      <vt:lpstr>   A Magyar Ingatlanfejlesztési Nívódíj Pályázat</vt:lpstr>
      <vt:lpstr>A Magyar Ingatlanfejlesztési Nívódíj Pályázat</vt:lpstr>
      <vt:lpstr>A  Magyar Ingatlanfejlesztési Nívódíj Pályázatot   támogató szakmai szervezetek </vt:lpstr>
      <vt:lpstr>PowerPoint-bemutató</vt:lpstr>
      <vt:lpstr>PowerPoint-bemutató</vt:lpstr>
      <vt:lpstr>PowerPoint-bemutató</vt:lpstr>
      <vt:lpstr>PowerPoint-bemutató</vt:lpstr>
      <vt:lpstr>PowerPoint-bemutató</vt:lpstr>
      <vt:lpstr>Magyar győztesek  a FIABCI World Prix d’Excellence nemzetközi pályázaton  2022 Párizs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A XXIV. Magyar Ingatlanfejlesztési Nívódíj Pályázat    III. helyezettje  Irodaház kategória I. helyezettje MNB Felügyeleti Központ és Pénzmúzeum Budapest  </vt:lpstr>
      <vt:lpstr>A XXIV. Magyar Ingatlanfejlesztési Nívódíj Pályázat    II. helyezettje Szálloda kategória I. helyezettje BOTANIQ Turai Kastély</vt:lpstr>
      <vt:lpstr>                      A XXIV. Magyar Ingatlanfejlesztési Nívódíj Pályázat                         I. helyezettje                          A Kulturális kategória I. helyezettje                         A Környezettudatos Építés kategória I. helyezettje             Legjobb projekt a pályázók szavazata alapján                    Magyar Zene Háza                     Budapest  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A magyar ingatlanfejlesztési nívódíj pályázat nyertesei jogosultak indulni a FIABCI World Prix d’Excellence pályázaton.           Tennivalók:  1. mielőbb elküldeni online a jelentkezési lapot  2. összeállítani és beküldeni a pályázati anyagot       (online + papír alapon)  3. beadási határidő: 2023. január 31. </vt:lpstr>
      <vt:lpstr>Nevezési díj :  FIABCI-tagoknak:   1.230 EUR Nem tagoknak:      1.530 EUR  A FIABCI Magyar Tagozata segítséget nyújt a nevezéshez, és megadja az összes szükséges információt a pályázati anyag összeállításához.  </vt:lpstr>
      <vt:lpstr> Lezárult az idei pályázat.  Készüljünk a jövő évre!   2023   XXV. Magyar Ingatlanfejlesztési Nívódíj Pályázat éve              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XXI. Magyar Ingatlanfejlesztési Nívódíj Pályázat 21st FIABCI Hungarian Prix d’Excellence</dc:title>
  <dc:creator>Gönczi László</dc:creator>
  <cp:lastModifiedBy>Gönczi László</cp:lastModifiedBy>
  <cp:revision>293</cp:revision>
  <dcterms:created xsi:type="dcterms:W3CDTF">2019-11-03T09:59:38Z</dcterms:created>
  <dcterms:modified xsi:type="dcterms:W3CDTF">2022-11-27T10:55:15Z</dcterms:modified>
</cp:coreProperties>
</file>